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handoutMasterIdLst>
    <p:handoutMasterId r:id="rId62"/>
  </p:handoutMasterIdLst>
  <p:sldIdLst>
    <p:sldId id="256" r:id="rId2"/>
    <p:sldId id="263" r:id="rId3"/>
    <p:sldId id="264" r:id="rId4"/>
    <p:sldId id="257" r:id="rId5"/>
    <p:sldId id="259" r:id="rId6"/>
    <p:sldId id="258" r:id="rId7"/>
    <p:sldId id="260"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7" r:id="rId33"/>
    <p:sldId id="286" r:id="rId34"/>
    <p:sldId id="290" r:id="rId35"/>
    <p:sldId id="296" r:id="rId36"/>
    <p:sldId id="291" r:id="rId37"/>
    <p:sldId id="292" r:id="rId38"/>
    <p:sldId id="293" r:id="rId39"/>
    <p:sldId id="299" r:id="rId40"/>
    <p:sldId id="298" r:id="rId41"/>
    <p:sldId id="294" r:id="rId42"/>
    <p:sldId id="295" r:id="rId43"/>
    <p:sldId id="297" r:id="rId44"/>
    <p:sldId id="301" r:id="rId45"/>
    <p:sldId id="302" r:id="rId46"/>
    <p:sldId id="303" r:id="rId47"/>
    <p:sldId id="304" r:id="rId48"/>
    <p:sldId id="300" r:id="rId49"/>
    <p:sldId id="289" r:id="rId50"/>
    <p:sldId id="305" r:id="rId51"/>
    <p:sldId id="307" r:id="rId52"/>
    <p:sldId id="308" r:id="rId53"/>
    <p:sldId id="309" r:id="rId54"/>
    <p:sldId id="310" r:id="rId55"/>
    <p:sldId id="311" r:id="rId56"/>
    <p:sldId id="312" r:id="rId57"/>
    <p:sldId id="313" r:id="rId58"/>
    <p:sldId id="314" r:id="rId59"/>
    <p:sldId id="315" r:id="rId6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431B"/>
    <a:srgbClr val="E2DE32"/>
    <a:srgbClr val="091BC9"/>
    <a:srgbClr val="0000FF"/>
    <a:srgbClr val="CC0000"/>
    <a:srgbClr val="FF0101"/>
    <a:srgbClr val="FF0000"/>
    <a:srgbClr val="FF33CC"/>
    <a:srgbClr val="111A6B"/>
    <a:srgbClr val="009644"/>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10" autoAdjust="0"/>
  </p:normalViewPr>
  <p:slideViewPr>
    <p:cSldViewPr>
      <p:cViewPr varScale="1">
        <p:scale>
          <a:sx n="56" d="100"/>
          <a:sy n="56" d="100"/>
        </p:scale>
        <p:origin x="-605"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49"/>
    </p:cViewPr>
  </p:sorterViewPr>
  <p:notesViewPr>
    <p:cSldViewPr>
      <p:cViewPr varScale="1">
        <p:scale>
          <a:sx n="50" d="100"/>
          <a:sy n="50" d="100"/>
        </p:scale>
        <p:origin x="-2299" y="-8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E1D5E0-6DE6-429C-B2A2-B43A6FDA8D52}" type="datetimeFigureOut">
              <a:rPr lang="fr-FR" smtClean="0"/>
              <a:pPr/>
              <a:t>17/12/2011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C59C3E-9751-40EC-BEAE-18E6CB0BE2F8}"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8D7B40-33C5-4043-AD05-600D6FED319B}" type="datetimeFigureOut">
              <a:rPr lang="fr-FR" smtClean="0"/>
              <a:pPr/>
              <a:t>17/12/2011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261F5B-0FC4-4EA3-9250-0448EBEE470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ar.wikipedia.org/wiki/%D8%A7%D9%84%D8%A3%D9%85%D9%85_%D8%A7%D9%84%D9%85%D8%AA%D8%AD%D8%AF%D8%A9"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ar.wikipedia.org/wiki/%D9%85%D9%86%D8%B7%D9%82%D8%A9_%D8%A7%D9%84%D9%8A%D9%88%D8%B1%D9%88" TargetMode="External"/><Relationship Id="rId5" Type="http://schemas.openxmlformats.org/officeDocument/2006/relationships/hyperlink" Target="http://ar.wikipedia.org/wiki/%D8%A7%D9%84%D8%A7%D8%AA%D8%AD%D8%A7%D8%AF_%D8%A7%D9%84%D8%A3%D9%88%D8%B1%D9%88%D8%A8%D9%8A" TargetMode="External"/><Relationship Id="rId4" Type="http://schemas.openxmlformats.org/officeDocument/2006/relationships/hyperlink" Target="http://ar.wikipedia.org/wiki/%D9%85%D9%86%D8%B8%D9%85%D8%A9_%D8%A7%D9%84%D8%AA%D8%B9%D8%A7%D9%88%D9%86_%D9%88%D8%A7%D9%84%D8%AA%D9%86%D9%85%D9%8A%D8%A9_%D8%A7%D9%84%D8%A7%D9%82%D8%AA%D8%B5%D8%A7%D8%AF%D9%8A%D8%A9"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rtl="1"/>
            <a:r>
              <a:rPr lang="ar-TN" dirty="0" smtClean="0"/>
              <a:t>من قانون 1958  إلى قانون1991 ثمّ </a:t>
            </a:r>
            <a:r>
              <a:rPr lang="ar-TN" dirty="0" err="1" smtClean="0"/>
              <a:t>جويلية</a:t>
            </a:r>
            <a:r>
              <a:rPr lang="ar-TN" dirty="0" smtClean="0"/>
              <a:t> 2002 مرّ بالعديد من التغيّرات والتّحوّلات الخاضعة لمختلف المراحل السّياسيّة والاقتصاديّة والاجتماعيّة  التّي شهدتها البلاد</a:t>
            </a:r>
          </a:p>
          <a:p>
            <a:pPr algn="just" rtl="1">
              <a:buNone/>
            </a:pPr>
            <a:r>
              <a:rPr lang="ar-TN" dirty="0" smtClean="0"/>
              <a:t>(تعميم التعليم المدرسي–التّمييز النّوعي للشّعب العلمية وتعريب العلوم"77-78”-مراجعة دوريّة للطّرق والمقاربات ..وخاصّة منها بيداغوجيا الأهداف في الثّمانينات وتعميم مقاربة الكفايات منذ التّسعينات – ثمّ مشروع المؤسّسة والمشاريع التربويّة...الخ)</a:t>
            </a:r>
          </a:p>
          <a:p>
            <a:endParaRPr lang="fr-FR" dirty="0"/>
          </a:p>
        </p:txBody>
      </p:sp>
      <p:sp>
        <p:nvSpPr>
          <p:cNvPr id="4" name="Espace réservé du numéro de diapositive 3"/>
          <p:cNvSpPr>
            <a:spLocks noGrp="1"/>
          </p:cNvSpPr>
          <p:nvPr>
            <p:ph type="sldNum" sz="quarter" idx="10"/>
          </p:nvPr>
        </p:nvSpPr>
        <p:spPr/>
        <p:txBody>
          <a:bodyPr/>
          <a:lstStyle/>
          <a:p>
            <a:fld id="{9A261F5B-0FC4-4EA3-9250-0448EBEE4701}" type="slidenum">
              <a:rPr lang="fr-FR" smtClean="0"/>
              <a:pPr/>
              <a:t>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algn="r" rtl="1"/>
            <a:r>
              <a:rPr lang="ar-TN" sz="800" b="1" kern="1200" dirty="0" smtClean="0">
                <a:solidFill>
                  <a:schemeClr val="tx1"/>
                </a:solidFill>
                <a:latin typeface="+mn-lt"/>
                <a:ea typeface="+mn-ea"/>
                <a:cs typeface="+mn-cs"/>
              </a:rPr>
              <a:t>التّبعيّة الواضحة للغرب سياسة واقتصادا وفكرا وثقافة </a:t>
            </a:r>
            <a:r>
              <a:rPr lang="ar-TN" sz="800" b="1" u="sng" kern="1200" dirty="0" smtClean="0">
                <a:solidFill>
                  <a:schemeClr val="tx1"/>
                </a:solidFill>
                <a:latin typeface="+mn-lt"/>
                <a:ea typeface="+mn-ea"/>
                <a:cs typeface="+mn-cs"/>
              </a:rPr>
              <a:t>وتربية</a:t>
            </a:r>
            <a:r>
              <a:rPr lang="ar-TN" sz="800" b="1" kern="1200" dirty="0" smtClean="0">
                <a:solidFill>
                  <a:schemeClr val="tx1"/>
                </a:solidFill>
                <a:latin typeface="+mn-lt"/>
                <a:ea typeface="+mn-ea"/>
                <a:cs typeface="+mn-cs"/>
              </a:rPr>
              <a:t> من حيث </a:t>
            </a:r>
            <a:r>
              <a:rPr lang="ar-TN" sz="800" b="1" kern="1200" dirty="0" err="1" smtClean="0">
                <a:solidFill>
                  <a:schemeClr val="tx1"/>
                </a:solidFill>
                <a:latin typeface="+mn-lt"/>
                <a:ea typeface="+mn-ea"/>
                <a:cs typeface="+mn-cs"/>
              </a:rPr>
              <a:t>الاهداف</a:t>
            </a:r>
            <a:r>
              <a:rPr lang="ar-TN" sz="800" b="1" kern="1200" dirty="0" smtClean="0">
                <a:solidFill>
                  <a:schemeClr val="tx1"/>
                </a:solidFill>
                <a:latin typeface="+mn-lt"/>
                <a:ea typeface="+mn-ea"/>
                <a:cs typeface="+mn-cs"/>
              </a:rPr>
              <a:t> والمبادئ العامّة</a:t>
            </a:r>
            <a:endParaRPr lang="fr-FR" sz="800" b="1" kern="1200" dirty="0" smtClean="0">
              <a:solidFill>
                <a:schemeClr val="tx1"/>
              </a:solidFill>
              <a:latin typeface="+mn-lt"/>
              <a:ea typeface="+mn-ea"/>
              <a:cs typeface="+mn-cs"/>
            </a:endParaRPr>
          </a:p>
          <a:p>
            <a:pPr lvl="0" algn="r" rtl="1"/>
            <a:r>
              <a:rPr lang="ar-TN" sz="800" b="1" kern="1200" dirty="0" smtClean="0">
                <a:solidFill>
                  <a:schemeClr val="tx1"/>
                </a:solidFill>
                <a:latin typeface="+mn-lt"/>
                <a:ea typeface="+mn-ea"/>
                <a:cs typeface="+mn-cs"/>
              </a:rPr>
              <a:t>ربط المنظومة التّربويّة </a:t>
            </a:r>
            <a:r>
              <a:rPr lang="ar-TN" sz="800" b="1" u="sng" kern="1200" dirty="0" smtClean="0">
                <a:solidFill>
                  <a:schemeClr val="tx1"/>
                </a:solidFill>
                <a:latin typeface="+mn-lt"/>
                <a:ea typeface="+mn-ea"/>
                <a:cs typeface="+mn-cs"/>
              </a:rPr>
              <a:t>بسياسات ومصالح</a:t>
            </a:r>
            <a:r>
              <a:rPr lang="ar-TN" sz="800" b="1" kern="1200" dirty="0" smtClean="0">
                <a:solidFill>
                  <a:schemeClr val="tx1"/>
                </a:solidFill>
                <a:latin typeface="+mn-lt"/>
                <a:ea typeface="+mn-ea"/>
                <a:cs typeface="+mn-cs"/>
              </a:rPr>
              <a:t> النّظام الحاكم</a:t>
            </a:r>
            <a:endParaRPr lang="fr-FR" sz="800" b="1" kern="1200" dirty="0" smtClean="0">
              <a:solidFill>
                <a:schemeClr val="tx1"/>
              </a:solidFill>
              <a:latin typeface="+mn-lt"/>
              <a:ea typeface="+mn-ea"/>
              <a:cs typeface="+mn-cs"/>
            </a:endParaRPr>
          </a:p>
          <a:p>
            <a:pPr lvl="0" algn="r" rtl="1"/>
            <a:r>
              <a:rPr lang="ar-TN" sz="800" b="1" kern="1200" dirty="0" smtClean="0">
                <a:solidFill>
                  <a:schemeClr val="tx1"/>
                </a:solidFill>
                <a:latin typeface="+mn-lt"/>
                <a:ea typeface="+mn-ea"/>
                <a:cs typeface="+mn-cs"/>
              </a:rPr>
              <a:t>الاعتماد المفرط على </a:t>
            </a:r>
            <a:r>
              <a:rPr lang="ar-TN" sz="800" b="1" u="sng" kern="1200" dirty="0" smtClean="0">
                <a:solidFill>
                  <a:schemeClr val="tx1"/>
                </a:solidFill>
                <a:latin typeface="+mn-lt"/>
                <a:ea typeface="+mn-ea"/>
                <a:cs typeface="+mn-cs"/>
              </a:rPr>
              <a:t>الخبرات </a:t>
            </a:r>
            <a:r>
              <a:rPr lang="ar-TN" sz="800" b="1" u="sng" kern="1200" dirty="0" err="1" smtClean="0">
                <a:solidFill>
                  <a:schemeClr val="tx1"/>
                </a:solidFill>
                <a:latin typeface="+mn-lt"/>
                <a:ea typeface="+mn-ea"/>
                <a:cs typeface="+mn-cs"/>
              </a:rPr>
              <a:t>الاجنبيّة</a:t>
            </a:r>
            <a:endParaRPr lang="fr-FR" sz="800" b="1" kern="1200" dirty="0" smtClean="0">
              <a:solidFill>
                <a:schemeClr val="tx1"/>
              </a:solidFill>
              <a:latin typeface="+mn-lt"/>
              <a:ea typeface="+mn-ea"/>
              <a:cs typeface="+mn-cs"/>
            </a:endParaRPr>
          </a:p>
          <a:p>
            <a:pPr algn="r" rtl="1"/>
            <a:r>
              <a:rPr lang="ar-TN" sz="800" b="1" kern="1200" dirty="0" smtClean="0">
                <a:solidFill>
                  <a:schemeClr val="tx1"/>
                </a:solidFill>
                <a:latin typeface="+mn-lt"/>
                <a:ea typeface="+mn-ea"/>
                <a:cs typeface="+mn-cs"/>
              </a:rPr>
              <a:t>تضييع وتهميش </a:t>
            </a:r>
            <a:r>
              <a:rPr lang="ar-TN" sz="800" b="1" u="sng" kern="1200" dirty="0" smtClean="0">
                <a:solidFill>
                  <a:schemeClr val="tx1"/>
                </a:solidFill>
                <a:latin typeface="+mn-lt"/>
                <a:ea typeface="+mn-ea"/>
                <a:cs typeface="+mn-cs"/>
              </a:rPr>
              <a:t>الهويّة العربيّة والإسلاميّة</a:t>
            </a:r>
          </a:p>
          <a:p>
            <a:pPr algn="r" rtl="1"/>
            <a:r>
              <a:rPr lang="ar-TN" sz="800" b="1" kern="1200" dirty="0" smtClean="0">
                <a:solidFill>
                  <a:schemeClr val="tx1"/>
                </a:solidFill>
                <a:latin typeface="+mn-lt"/>
                <a:ea typeface="+mn-ea"/>
                <a:cs typeface="+mn-cs"/>
              </a:rPr>
              <a:t>كثرة </a:t>
            </a:r>
            <a:r>
              <a:rPr lang="ar-TN" sz="800" b="1" u="sng" kern="1200" dirty="0" smtClean="0">
                <a:solidFill>
                  <a:schemeClr val="tx1"/>
                </a:solidFill>
                <a:latin typeface="+mn-lt"/>
                <a:ea typeface="+mn-ea"/>
                <a:cs typeface="+mn-cs"/>
              </a:rPr>
              <a:t>الارتجال وعدم الاستقرار</a:t>
            </a:r>
            <a:r>
              <a:rPr lang="ar-TN" sz="800" b="1" kern="1200" dirty="0" smtClean="0">
                <a:solidFill>
                  <a:schemeClr val="tx1"/>
                </a:solidFill>
                <a:latin typeface="+mn-lt"/>
                <a:ea typeface="+mn-ea"/>
                <a:cs typeface="+mn-cs"/>
              </a:rPr>
              <a:t> في المقاربات والطّرق وتشويش العمل المدرسيّ  تعليما وتكوينا.. </a:t>
            </a:r>
            <a:endParaRPr lang="fr-FR" sz="800" b="1"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9A261F5B-0FC4-4EA3-9250-0448EBEE4701}" type="slidenum">
              <a:rPr lang="fr-FR" smtClean="0"/>
              <a:pPr/>
              <a:t>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r" rtl="1">
              <a:buNone/>
            </a:pPr>
            <a:r>
              <a:rPr lang="en-US" dirty="0" smtClean="0"/>
              <a:t>‏</a:t>
            </a:r>
            <a:r>
              <a:rPr lang="en-US" sz="1200" dirty="0" smtClean="0"/>
              <a:t>-</a:t>
            </a:r>
            <a:r>
              <a:rPr lang="ar-TN" sz="1200" b="1" u="sng" dirty="0" smtClean="0"/>
              <a:t>تحديد المسائل ذات الطبيعة العلمية لدى التلاميذ</a:t>
            </a:r>
            <a:r>
              <a:rPr lang="en-US" sz="1200" dirty="0" smtClean="0"/>
              <a:t>: </a:t>
            </a:r>
            <a:r>
              <a:rPr lang="ar-TN" sz="1200" dirty="0" smtClean="0"/>
              <a:t>الترتيب</a:t>
            </a:r>
            <a:r>
              <a:rPr lang="en-US" sz="1200" dirty="0" smtClean="0"/>
              <a:t> 54 </a:t>
            </a:r>
            <a:r>
              <a:rPr lang="ar-TN" sz="1200" dirty="0" smtClean="0"/>
              <a:t>مع اندونيسيا، قبل </a:t>
            </a:r>
            <a:r>
              <a:rPr lang="ar-TN" sz="1200" dirty="0" err="1" smtClean="0"/>
              <a:t>اذربيدجان</a:t>
            </a:r>
            <a:r>
              <a:rPr lang="ar-TN" sz="1200" dirty="0" smtClean="0"/>
              <a:t> وقطر </a:t>
            </a:r>
            <a:r>
              <a:rPr lang="ar-TN" sz="1200" dirty="0" err="1" smtClean="0"/>
              <a:t>وكرقيزستان</a:t>
            </a:r>
            <a:r>
              <a:rPr lang="en-US" sz="1200" dirty="0" smtClean="0"/>
              <a:t>.</a:t>
            </a:r>
            <a:endParaRPr lang="ar-TN" sz="1200" dirty="0" smtClean="0"/>
          </a:p>
          <a:p>
            <a:pPr algn="r" rtl="1">
              <a:buNone/>
            </a:pPr>
            <a:r>
              <a:rPr lang="en-US" sz="1200" b="1" u="sng" dirty="0" smtClean="0"/>
              <a:t>‏- </a:t>
            </a:r>
            <a:r>
              <a:rPr lang="ar-TN" sz="1200" b="1" u="sng" dirty="0" smtClean="0"/>
              <a:t>التفسير العلمي للظواهر لدى التلاميذ</a:t>
            </a:r>
            <a:r>
              <a:rPr lang="en-US" sz="1200" dirty="0" smtClean="0"/>
              <a:t>: </a:t>
            </a:r>
            <a:r>
              <a:rPr lang="ar-TN" sz="1200" dirty="0" smtClean="0"/>
              <a:t>الترتيب</a:t>
            </a:r>
            <a:r>
              <a:rPr lang="en-US" sz="1200" dirty="0" smtClean="0"/>
              <a:t> 55</a:t>
            </a:r>
            <a:r>
              <a:rPr lang="ar-TN" sz="1200" dirty="0" smtClean="0"/>
              <a:t>،قبل </a:t>
            </a:r>
            <a:r>
              <a:rPr lang="ar-TN" sz="1200" dirty="0" err="1" smtClean="0"/>
              <a:t>كولمبيا</a:t>
            </a:r>
            <a:r>
              <a:rPr lang="ar-TN" sz="1200" dirty="0" smtClean="0"/>
              <a:t> وقطر </a:t>
            </a:r>
            <a:r>
              <a:rPr lang="ar-TN" sz="1200" dirty="0" err="1" smtClean="0"/>
              <a:t>وكرقيزستان</a:t>
            </a:r>
            <a:r>
              <a:rPr lang="en-US" sz="1200" dirty="0" smtClean="0"/>
              <a:t>.‏</a:t>
            </a:r>
            <a:endParaRPr lang="ar-TN" sz="1200" dirty="0" smtClean="0"/>
          </a:p>
          <a:p>
            <a:pPr algn="r" rtl="1">
              <a:buNone/>
            </a:pPr>
            <a:r>
              <a:rPr lang="en-US" sz="1200" b="1" u="sng" dirty="0" smtClean="0"/>
              <a:t>‏- </a:t>
            </a:r>
            <a:r>
              <a:rPr lang="ar-TN" sz="1200" b="1" u="sng" dirty="0" smtClean="0"/>
              <a:t>استعمال الوضوح العلمي لدى التلاميذ</a:t>
            </a:r>
            <a:r>
              <a:rPr lang="en-US" sz="1200" dirty="0" smtClean="0"/>
              <a:t>: </a:t>
            </a:r>
            <a:r>
              <a:rPr lang="ar-TN" sz="1200" dirty="0" smtClean="0"/>
              <a:t>الترتيب</a:t>
            </a:r>
            <a:r>
              <a:rPr lang="en-US" sz="1200" dirty="0" smtClean="0"/>
              <a:t> 54 </a:t>
            </a:r>
            <a:r>
              <a:rPr lang="ar-TN" sz="1200" dirty="0" smtClean="0"/>
              <a:t>مع البرازيل، قبل </a:t>
            </a:r>
            <a:r>
              <a:rPr lang="ar-TN" sz="1200" dirty="0" err="1" smtClean="0"/>
              <a:t>اذرابيدجان</a:t>
            </a:r>
            <a:r>
              <a:rPr lang="ar-TN" sz="1200" dirty="0" smtClean="0"/>
              <a:t> وقطر </a:t>
            </a:r>
            <a:r>
              <a:rPr lang="ar-TN" sz="1200" dirty="0" err="1" smtClean="0"/>
              <a:t>وكرقيزستان</a:t>
            </a:r>
            <a:r>
              <a:rPr lang="en-US" sz="1200" dirty="0" smtClean="0"/>
              <a:t>.</a:t>
            </a:r>
            <a:endParaRPr lang="ar-TN" sz="1200" dirty="0" smtClean="0"/>
          </a:p>
          <a:p>
            <a:pPr algn="r" rtl="1">
              <a:buNone/>
            </a:pPr>
            <a:r>
              <a:rPr lang="ar-TN" sz="1200" b="1" u="sng" dirty="0" smtClean="0"/>
              <a:t>-وكان ترتيب تونس قبل الأخير أي</a:t>
            </a:r>
            <a:r>
              <a:rPr lang="en-US" sz="1200" b="1" u="sng" dirty="0" smtClean="0"/>
              <a:t> 56 </a:t>
            </a:r>
            <a:r>
              <a:rPr lang="ar-TN" sz="1200" b="1" u="sng" dirty="0" smtClean="0"/>
              <a:t>قبل </a:t>
            </a:r>
            <a:r>
              <a:rPr lang="ar-TN" sz="1200" b="1" u="sng" dirty="0" err="1" smtClean="0"/>
              <a:t>الاوراغواي</a:t>
            </a:r>
            <a:r>
              <a:rPr lang="ar-TN" sz="1200" b="1" u="sng" dirty="0" smtClean="0"/>
              <a:t> فقط، في المعدل العام</a:t>
            </a:r>
            <a:r>
              <a:rPr lang="ar-TN" sz="1200" dirty="0" smtClean="0"/>
              <a:t> لمختلف </a:t>
            </a:r>
            <a:r>
              <a:rPr lang="ar-TN" sz="1200" smtClean="0"/>
              <a:t>هذه </a:t>
            </a:r>
            <a:r>
              <a:rPr lang="ar-TN" sz="1200" smtClean="0"/>
              <a:t>القياسات</a:t>
            </a:r>
            <a:endParaRPr lang="fr-FR" sz="1200" dirty="0" smtClean="0"/>
          </a:p>
          <a:p>
            <a:pPr algn="r" rtl="1"/>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9A261F5B-0FC4-4EA3-9250-0448EBEE4701}" type="slidenum">
              <a:rPr lang="fr-FR" smtClean="0"/>
              <a:pPr/>
              <a:t>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algn="r" rtl="1"/>
            <a:r>
              <a:rPr lang="fr-FR" sz="1200" dirty="0" err="1" smtClean="0"/>
              <a:t>انضمت</a:t>
            </a:r>
            <a:r>
              <a:rPr lang="fr-FR" sz="1200" dirty="0" smtClean="0"/>
              <a:t> </a:t>
            </a:r>
            <a:r>
              <a:rPr lang="fr-FR" sz="1200" dirty="0" err="1" smtClean="0"/>
              <a:t>فنلندا</a:t>
            </a:r>
            <a:r>
              <a:rPr lang="fr-FR" sz="1200" dirty="0" smtClean="0"/>
              <a:t> </a:t>
            </a:r>
            <a:r>
              <a:rPr lang="fr-FR" sz="1200" dirty="0" err="1" smtClean="0"/>
              <a:t>إلى</a:t>
            </a:r>
            <a:r>
              <a:rPr lang="fr-FR" sz="1200" dirty="0" smtClean="0"/>
              <a:t> </a:t>
            </a:r>
            <a:r>
              <a:rPr lang="fr-FR" sz="1200" dirty="0" smtClean="0">
                <a:solidFill>
                  <a:schemeClr val="tx2"/>
                </a:solidFill>
                <a:hlinkClick r:id="rId3" tooltip="الأمم المتحدة"/>
              </a:rPr>
              <a:t>الأمم المتحدة</a:t>
            </a:r>
            <a:r>
              <a:rPr lang="fr-FR" sz="1200" dirty="0" smtClean="0">
                <a:solidFill>
                  <a:schemeClr val="tx2"/>
                </a:solidFill>
              </a:rPr>
              <a:t> </a:t>
            </a:r>
            <a:r>
              <a:rPr lang="fr-FR" sz="1200" dirty="0" err="1" smtClean="0"/>
              <a:t>في</a:t>
            </a:r>
            <a:r>
              <a:rPr lang="fr-FR" sz="1200" dirty="0" smtClean="0"/>
              <a:t> </a:t>
            </a:r>
            <a:r>
              <a:rPr lang="fr-FR" sz="1200" dirty="0" err="1" smtClean="0"/>
              <a:t>عام</a:t>
            </a:r>
            <a:r>
              <a:rPr lang="fr-FR" sz="1200" dirty="0" smtClean="0"/>
              <a:t> 1955، </a:t>
            </a:r>
          </a:p>
          <a:p>
            <a:pPr lvl="0" algn="r" rtl="1"/>
            <a:r>
              <a:rPr lang="fr-FR" sz="1200" u="sng" dirty="0" err="1" smtClean="0">
                <a:hlinkClick r:id="rId4" tooltip="منظمة التعاون والتنمية الاقتصادية"/>
              </a:rPr>
              <a:t>ومنظمة</a:t>
            </a:r>
            <a:r>
              <a:rPr lang="fr-FR" sz="1200" u="sng" dirty="0" smtClean="0">
                <a:hlinkClick r:id="rId4" tooltip="منظمة التعاون والتنمية الاقتصادية"/>
              </a:rPr>
              <a:t> </a:t>
            </a:r>
            <a:r>
              <a:rPr lang="fr-FR" sz="1200" u="sng" dirty="0" err="1" smtClean="0">
                <a:hlinkClick r:id="rId4" tooltip="منظمة التعاون والتنمية الاقتصادية"/>
              </a:rPr>
              <a:t>التعاون</a:t>
            </a:r>
            <a:r>
              <a:rPr lang="fr-FR" sz="1200" u="sng" dirty="0" smtClean="0">
                <a:hlinkClick r:id="rId4" tooltip="منظمة التعاون والتنمية الاقتصادية"/>
              </a:rPr>
              <a:t> </a:t>
            </a:r>
            <a:r>
              <a:rPr lang="fr-FR" sz="1200" u="sng" dirty="0" err="1" smtClean="0">
                <a:hlinkClick r:id="rId4" tooltip="منظمة التعاون والتنمية الاقتصادية"/>
              </a:rPr>
              <a:t>والتنمية</a:t>
            </a:r>
            <a:r>
              <a:rPr lang="fr-FR" sz="1200" u="sng" dirty="0" smtClean="0">
                <a:hlinkClick r:id="rId4" tooltip="منظمة التعاون والتنمية الاقتصادية"/>
              </a:rPr>
              <a:t> </a:t>
            </a:r>
            <a:r>
              <a:rPr lang="fr-FR" sz="1200" u="sng" dirty="0" err="1" smtClean="0">
                <a:hlinkClick r:id="rId4" tooltip="منظمة التعاون والتنمية الاقتصادية"/>
              </a:rPr>
              <a:t>الاقتصادية</a:t>
            </a:r>
            <a:r>
              <a:rPr lang="fr-FR" sz="1200" dirty="0" smtClean="0"/>
              <a:t> </a:t>
            </a:r>
            <a:r>
              <a:rPr lang="fr-FR" sz="1200" dirty="0" err="1" smtClean="0"/>
              <a:t>في</a:t>
            </a:r>
            <a:r>
              <a:rPr lang="fr-FR" sz="1200" dirty="0" smtClean="0"/>
              <a:t> </a:t>
            </a:r>
            <a:r>
              <a:rPr lang="fr-FR" sz="1200" dirty="0" err="1" smtClean="0"/>
              <a:t>عام</a:t>
            </a:r>
            <a:r>
              <a:rPr lang="fr-FR" sz="1200" dirty="0" smtClean="0"/>
              <a:t> 1969، </a:t>
            </a:r>
            <a:r>
              <a:rPr lang="en-US" sz="1200" dirty="0" smtClean="0"/>
              <a:t>      OC</a:t>
            </a:r>
            <a:r>
              <a:rPr lang="fr-FR" sz="1200" dirty="0" smtClean="0"/>
              <a:t>DE</a:t>
            </a:r>
          </a:p>
          <a:p>
            <a:pPr algn="r" rtl="1"/>
            <a:r>
              <a:rPr lang="fr-FR" sz="1200" u="sng" dirty="0" err="1" smtClean="0">
                <a:hlinkClick r:id="rId5" tooltip="الاتحاد الأوروبي"/>
              </a:rPr>
              <a:t>والاتحاد</a:t>
            </a:r>
            <a:r>
              <a:rPr lang="fr-FR" sz="1200" u="sng" dirty="0" smtClean="0">
                <a:hlinkClick r:id="rId5" tooltip="الاتحاد الأوروبي"/>
              </a:rPr>
              <a:t> </a:t>
            </a:r>
            <a:r>
              <a:rPr lang="fr-FR" sz="1200" u="sng" dirty="0" err="1" smtClean="0">
                <a:hlinkClick r:id="rId5" tooltip="الاتحاد الأوروبي"/>
              </a:rPr>
              <a:t>الأوروبي</a:t>
            </a:r>
            <a:r>
              <a:rPr lang="fr-FR" sz="1200" dirty="0" smtClean="0"/>
              <a:t> </a:t>
            </a:r>
            <a:r>
              <a:rPr lang="fr-FR" sz="1200" dirty="0" err="1" smtClean="0"/>
              <a:t>في</a:t>
            </a:r>
            <a:r>
              <a:rPr lang="fr-FR" sz="1200" dirty="0" smtClean="0"/>
              <a:t> </a:t>
            </a:r>
            <a:r>
              <a:rPr lang="fr-FR" sz="1200" dirty="0" err="1" smtClean="0"/>
              <a:t>عام</a:t>
            </a:r>
            <a:r>
              <a:rPr lang="fr-FR" sz="1200" dirty="0" smtClean="0"/>
              <a:t> 1995، </a:t>
            </a:r>
            <a:r>
              <a:rPr lang="fr-FR" sz="1200" u="sng" dirty="0" err="1" smtClean="0">
                <a:hlinkClick r:id="rId6" tooltip="منطقة اليورو"/>
              </a:rPr>
              <a:t>ومنطقة</a:t>
            </a:r>
            <a:r>
              <a:rPr lang="fr-FR" sz="1200" u="sng" dirty="0" smtClean="0">
                <a:hlinkClick r:id="rId6" tooltip="منطقة اليورو"/>
              </a:rPr>
              <a:t> </a:t>
            </a:r>
            <a:r>
              <a:rPr lang="fr-FR" sz="1200" u="sng" dirty="0" err="1" smtClean="0">
                <a:hlinkClick r:id="rId6" tooltip="منطقة اليورو"/>
              </a:rPr>
              <a:t>اليورو</a:t>
            </a:r>
            <a:r>
              <a:rPr lang="fr-FR" sz="1200" dirty="0" smtClean="0"/>
              <a:t> </a:t>
            </a:r>
            <a:r>
              <a:rPr lang="fr-FR" sz="1200" dirty="0" err="1" smtClean="0"/>
              <a:t>منذ</a:t>
            </a:r>
            <a:r>
              <a:rPr lang="fr-FR" sz="1200" dirty="0" smtClean="0"/>
              <a:t> </a:t>
            </a:r>
            <a:r>
              <a:rPr lang="fr-FR" sz="1200" dirty="0" err="1" smtClean="0"/>
              <a:t>إنشائها</a:t>
            </a:r>
            <a:r>
              <a:rPr lang="fr-FR" sz="1200" dirty="0" smtClean="0"/>
              <a:t>.</a:t>
            </a:r>
          </a:p>
          <a:p>
            <a:endParaRPr lang="fr-FR" dirty="0"/>
          </a:p>
        </p:txBody>
      </p:sp>
      <p:sp>
        <p:nvSpPr>
          <p:cNvPr id="4" name="Espace réservé du numéro de diapositive 3"/>
          <p:cNvSpPr>
            <a:spLocks noGrp="1"/>
          </p:cNvSpPr>
          <p:nvPr>
            <p:ph type="sldNum" sz="quarter" idx="10"/>
          </p:nvPr>
        </p:nvSpPr>
        <p:spPr/>
        <p:txBody>
          <a:bodyPr/>
          <a:lstStyle/>
          <a:p>
            <a:fld id="{9A261F5B-0FC4-4EA3-9250-0448EBEE4701}" type="slidenum">
              <a:rPr lang="fr-FR" smtClean="0"/>
              <a:pPr/>
              <a:t>11</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solidFill>
                <a:schemeClr val="tx1">
                  <a:lumMod val="85000"/>
                  <a:lumOff val="15000"/>
                  <a:alpha val="99000"/>
                </a:schemeClr>
              </a:solidFill>
            </a:endParaRPr>
          </a:p>
        </p:txBody>
      </p:sp>
      <p:sp>
        <p:nvSpPr>
          <p:cNvPr id="4" name="Espace réservé du numéro de diapositive 3"/>
          <p:cNvSpPr>
            <a:spLocks noGrp="1"/>
          </p:cNvSpPr>
          <p:nvPr>
            <p:ph type="sldNum" sz="quarter" idx="10"/>
          </p:nvPr>
        </p:nvSpPr>
        <p:spPr/>
        <p:txBody>
          <a:bodyPr/>
          <a:lstStyle/>
          <a:p>
            <a:fld id="{9A261F5B-0FC4-4EA3-9250-0448EBEE4701}" type="slidenum">
              <a:rPr lang="fr-FR" smtClean="0"/>
              <a:pPr/>
              <a:t>17</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A261F5B-0FC4-4EA3-9250-0448EBEE4701}" type="slidenum">
              <a:rPr lang="fr-FR" smtClean="0"/>
              <a:pPr/>
              <a:t>34</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A261F5B-0FC4-4EA3-9250-0448EBEE4701}" type="slidenum">
              <a:rPr lang="fr-FR" smtClean="0"/>
              <a:pPr/>
              <a:t>37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27"/>
          <p:cNvSpPr>
            <a:spLocks noChangeArrowheads="1"/>
          </p:cNvSpPr>
          <p:nvPr/>
        </p:nvSpPr>
        <p:spPr bwMode="gray">
          <a:xfrm rot="21127602">
            <a:off x="381000" y="304800"/>
            <a:ext cx="4267200" cy="4267200"/>
          </a:xfrm>
          <a:prstGeom prst="rect">
            <a:avLst/>
          </a:prstGeom>
          <a:blipFill dpi="0" rotWithShape="1">
            <a:blip r:embed="rId2" cstate="print"/>
            <a:srcRect/>
            <a:stretch>
              <a:fillRect/>
            </a:stretch>
          </a:blipFill>
          <a:ln w="38100">
            <a:solidFill>
              <a:schemeClr val="bg2"/>
            </a:solidFill>
            <a:miter lim="800000"/>
            <a:headEnd/>
            <a:tailEnd/>
          </a:ln>
          <a:effectLst/>
        </p:spPr>
        <p:txBody>
          <a:bodyPr wrap="none" anchor="ctr"/>
          <a:lstStyle/>
          <a:p>
            <a:endParaRPr lang="zh-CN" altLang="en-US">
              <a:ea typeface="宋体" pitchFamily="2" charset="-122"/>
            </a:endParaRPr>
          </a:p>
        </p:txBody>
      </p:sp>
      <p:sp>
        <p:nvSpPr>
          <p:cNvPr id="5" name="Rectangle 36"/>
          <p:cNvSpPr>
            <a:spLocks noChangeArrowheads="1"/>
          </p:cNvSpPr>
          <p:nvPr/>
        </p:nvSpPr>
        <p:spPr bwMode="gray">
          <a:xfrm rot="20388955">
            <a:off x="762000" y="1219200"/>
            <a:ext cx="4876800" cy="4876800"/>
          </a:xfrm>
          <a:prstGeom prst="rect">
            <a:avLst/>
          </a:prstGeom>
          <a:blipFill dpi="0" rotWithShape="1">
            <a:blip r:embed="rId3" cstate="print"/>
            <a:srcRect/>
            <a:stretch>
              <a:fillRect/>
            </a:stretch>
          </a:blipFill>
          <a:ln w="57150">
            <a:solidFill>
              <a:schemeClr val="bg2"/>
            </a:solidFill>
            <a:miter lim="800000"/>
            <a:headEnd/>
            <a:tailEnd/>
          </a:ln>
          <a:effectLst/>
        </p:spPr>
        <p:txBody>
          <a:bodyPr wrap="none" anchor="ctr"/>
          <a:lstStyle/>
          <a:p>
            <a:endParaRPr lang="zh-CN" altLang="en-US">
              <a:ea typeface="宋体" pitchFamily="2" charset="-122"/>
            </a:endParaRPr>
          </a:p>
        </p:txBody>
      </p:sp>
      <p:pic>
        <p:nvPicPr>
          <p:cNvPr id="6" name="Picture 12" descr="01"/>
          <p:cNvPicPr>
            <a:picLocks noChangeAspect="1" noChangeArrowheads="1"/>
          </p:cNvPicPr>
          <p:nvPr/>
        </p:nvPicPr>
        <p:blipFill>
          <a:blip r:embed="rId4" cstate="print"/>
          <a:srcRect l="15326" b="6250"/>
          <a:stretch>
            <a:fillRect/>
          </a:stretch>
        </p:blipFill>
        <p:spPr bwMode="gray">
          <a:xfrm>
            <a:off x="2466975" y="0"/>
            <a:ext cx="2105025" cy="6858000"/>
          </a:xfrm>
          <a:prstGeom prst="rect">
            <a:avLst/>
          </a:prstGeom>
          <a:noFill/>
          <a:ln w="9525">
            <a:noFill/>
            <a:miter lim="800000"/>
            <a:headEnd/>
            <a:tailEnd/>
          </a:ln>
        </p:spPr>
      </p:pic>
      <p:sp>
        <p:nvSpPr>
          <p:cNvPr id="7" name="Freeform 7"/>
          <p:cNvSpPr>
            <a:spLocks/>
          </p:cNvSpPr>
          <p:nvPr/>
        </p:nvSpPr>
        <p:spPr bwMode="gray">
          <a:xfrm>
            <a:off x="2895600" y="0"/>
            <a:ext cx="6248400" cy="6858000"/>
          </a:xfrm>
          <a:custGeom>
            <a:avLst/>
            <a:gdLst/>
            <a:ahLst/>
            <a:cxnLst>
              <a:cxn ang="0">
                <a:pos x="305" y="4317"/>
              </a:cxn>
              <a:cxn ang="0">
                <a:pos x="0" y="0"/>
              </a:cxn>
              <a:cxn ang="0">
                <a:pos x="3936" y="0"/>
              </a:cxn>
              <a:cxn ang="0">
                <a:pos x="3936" y="4320"/>
              </a:cxn>
              <a:cxn ang="0">
                <a:pos x="305" y="4317"/>
              </a:cxn>
            </a:cxnLst>
            <a:rect l="0" t="0" r="r" b="b"/>
            <a:pathLst>
              <a:path w="3936" h="4320">
                <a:moveTo>
                  <a:pt x="305" y="4317"/>
                </a:moveTo>
                <a:lnTo>
                  <a:pt x="0" y="0"/>
                </a:lnTo>
                <a:lnTo>
                  <a:pt x="3936" y="0"/>
                </a:lnTo>
                <a:lnTo>
                  <a:pt x="3936" y="4320"/>
                </a:lnTo>
                <a:lnTo>
                  <a:pt x="305" y="4317"/>
                </a:lnTo>
                <a:close/>
              </a:path>
            </a:pathLst>
          </a:custGeom>
          <a:gradFill rotWithShape="1">
            <a:gsLst>
              <a:gs pos="0">
                <a:schemeClr val="folHlink"/>
              </a:gs>
              <a:gs pos="100000">
                <a:schemeClr val="folHlink">
                  <a:gamma/>
                  <a:tint val="73725"/>
                  <a:invGamma/>
                </a:schemeClr>
              </a:gs>
            </a:gsLst>
            <a:lin ang="0" scaled="1"/>
          </a:gradFill>
          <a:ln w="9525">
            <a:noFill/>
            <a:round/>
            <a:headEnd/>
            <a:tailEnd/>
          </a:ln>
          <a:effectLst/>
        </p:spPr>
        <p:txBody>
          <a:bodyPr/>
          <a:lstStyle/>
          <a:p>
            <a:endParaRPr lang="zh-CN" altLang="en-US">
              <a:ea typeface="宋体" pitchFamily="2" charset="-122"/>
            </a:endParaRPr>
          </a:p>
        </p:txBody>
      </p:sp>
      <p:sp>
        <p:nvSpPr>
          <p:cNvPr id="9" name="Line 13"/>
          <p:cNvSpPr>
            <a:spLocks noChangeShapeType="1"/>
          </p:cNvSpPr>
          <p:nvPr/>
        </p:nvSpPr>
        <p:spPr bwMode="gray">
          <a:xfrm>
            <a:off x="3657600" y="5257800"/>
            <a:ext cx="5029200" cy="0"/>
          </a:xfrm>
          <a:prstGeom prst="line">
            <a:avLst/>
          </a:prstGeom>
          <a:noFill/>
          <a:ln w="9525">
            <a:solidFill>
              <a:schemeClr val="bg1"/>
            </a:solidFill>
            <a:round/>
            <a:headEnd/>
            <a:tailEnd/>
          </a:ln>
          <a:effectLst/>
        </p:spPr>
        <p:txBody>
          <a:bodyPr/>
          <a:lstStyle/>
          <a:p>
            <a:pPr>
              <a:defRPr/>
            </a:pPr>
            <a:endParaRPr lang="zh-CN" altLang="en-US">
              <a:latin typeface="Arial" pitchFamily="34" charset="0"/>
              <a:cs typeface="Arial" pitchFamily="34" charset="0"/>
            </a:endParaRPr>
          </a:p>
        </p:txBody>
      </p:sp>
      <p:sp>
        <p:nvSpPr>
          <p:cNvPr id="10" name="Line 14"/>
          <p:cNvSpPr>
            <a:spLocks noChangeShapeType="1"/>
          </p:cNvSpPr>
          <p:nvPr/>
        </p:nvSpPr>
        <p:spPr bwMode="gray">
          <a:xfrm>
            <a:off x="3657600" y="5486400"/>
            <a:ext cx="5029200" cy="0"/>
          </a:xfrm>
          <a:prstGeom prst="line">
            <a:avLst/>
          </a:prstGeom>
          <a:noFill/>
          <a:ln w="9525">
            <a:solidFill>
              <a:schemeClr val="bg1"/>
            </a:solidFill>
            <a:round/>
            <a:headEnd/>
            <a:tailEnd/>
          </a:ln>
          <a:effectLst/>
        </p:spPr>
        <p:txBody>
          <a:bodyPr/>
          <a:lstStyle/>
          <a:p>
            <a:pPr>
              <a:defRPr/>
            </a:pPr>
            <a:endParaRPr lang="zh-CN" altLang="en-US">
              <a:latin typeface="Arial" pitchFamily="34" charset="0"/>
              <a:cs typeface="Arial" pitchFamily="34" charset="0"/>
            </a:endParaRPr>
          </a:p>
        </p:txBody>
      </p:sp>
      <p:sp>
        <p:nvSpPr>
          <p:cNvPr id="11" name="Line 15"/>
          <p:cNvSpPr>
            <a:spLocks noChangeShapeType="1"/>
          </p:cNvSpPr>
          <p:nvPr/>
        </p:nvSpPr>
        <p:spPr bwMode="gray">
          <a:xfrm>
            <a:off x="3657600" y="5715000"/>
            <a:ext cx="5029200" cy="0"/>
          </a:xfrm>
          <a:prstGeom prst="line">
            <a:avLst/>
          </a:prstGeom>
          <a:noFill/>
          <a:ln w="9525">
            <a:solidFill>
              <a:schemeClr val="bg1"/>
            </a:solidFill>
            <a:round/>
            <a:headEnd/>
            <a:tailEnd/>
          </a:ln>
          <a:effectLst/>
        </p:spPr>
        <p:txBody>
          <a:bodyPr/>
          <a:lstStyle/>
          <a:p>
            <a:pPr>
              <a:defRPr/>
            </a:pPr>
            <a:endParaRPr lang="zh-CN" altLang="en-US">
              <a:latin typeface="Arial" pitchFamily="34" charset="0"/>
              <a:cs typeface="Arial" pitchFamily="34" charset="0"/>
            </a:endParaRPr>
          </a:p>
        </p:txBody>
      </p:sp>
      <p:sp>
        <p:nvSpPr>
          <p:cNvPr id="12" name="Line 16"/>
          <p:cNvSpPr>
            <a:spLocks noChangeShapeType="1"/>
          </p:cNvSpPr>
          <p:nvPr/>
        </p:nvSpPr>
        <p:spPr bwMode="gray">
          <a:xfrm>
            <a:off x="3657600" y="5943600"/>
            <a:ext cx="5029200" cy="0"/>
          </a:xfrm>
          <a:prstGeom prst="line">
            <a:avLst/>
          </a:prstGeom>
          <a:noFill/>
          <a:ln w="9525">
            <a:solidFill>
              <a:schemeClr val="bg1"/>
            </a:solidFill>
            <a:round/>
            <a:headEnd/>
            <a:tailEnd/>
          </a:ln>
          <a:effectLst/>
        </p:spPr>
        <p:txBody>
          <a:bodyPr/>
          <a:lstStyle/>
          <a:p>
            <a:pPr>
              <a:defRPr/>
            </a:pPr>
            <a:endParaRPr lang="zh-CN" altLang="en-US">
              <a:latin typeface="Arial" pitchFamily="34" charset="0"/>
              <a:cs typeface="Arial" pitchFamily="34" charset="0"/>
            </a:endParaRPr>
          </a:p>
        </p:txBody>
      </p:sp>
      <p:sp>
        <p:nvSpPr>
          <p:cNvPr id="13" name="Line 17"/>
          <p:cNvSpPr>
            <a:spLocks noChangeShapeType="1"/>
          </p:cNvSpPr>
          <p:nvPr/>
        </p:nvSpPr>
        <p:spPr bwMode="gray">
          <a:xfrm>
            <a:off x="3657600" y="6172200"/>
            <a:ext cx="5029200" cy="0"/>
          </a:xfrm>
          <a:prstGeom prst="line">
            <a:avLst/>
          </a:prstGeom>
          <a:noFill/>
          <a:ln w="9525">
            <a:solidFill>
              <a:schemeClr val="bg1"/>
            </a:solidFill>
            <a:round/>
            <a:headEnd/>
            <a:tailEnd/>
          </a:ln>
          <a:effectLst/>
        </p:spPr>
        <p:txBody>
          <a:bodyPr/>
          <a:lstStyle/>
          <a:p>
            <a:pPr>
              <a:defRPr/>
            </a:pPr>
            <a:endParaRPr lang="zh-CN" altLang="en-US">
              <a:latin typeface="Arial" pitchFamily="34" charset="0"/>
              <a:cs typeface="Arial" pitchFamily="34" charset="0"/>
            </a:endParaRPr>
          </a:p>
        </p:txBody>
      </p:sp>
      <p:pic>
        <p:nvPicPr>
          <p:cNvPr id="14" name="Picture 29" descr="03"/>
          <p:cNvPicPr>
            <a:picLocks noChangeAspect="1" noChangeArrowheads="1"/>
          </p:cNvPicPr>
          <p:nvPr/>
        </p:nvPicPr>
        <p:blipFill>
          <a:blip r:embed="rId5" cstate="print"/>
          <a:srcRect/>
          <a:stretch>
            <a:fillRect/>
          </a:stretch>
        </p:blipFill>
        <p:spPr bwMode="gray">
          <a:xfrm>
            <a:off x="1444625" y="0"/>
            <a:ext cx="384175" cy="614363"/>
          </a:xfrm>
          <a:prstGeom prst="rect">
            <a:avLst/>
          </a:prstGeom>
          <a:noFill/>
          <a:ln w="9525">
            <a:noFill/>
            <a:miter lim="800000"/>
            <a:headEnd/>
            <a:tailEnd/>
          </a:ln>
        </p:spPr>
      </p:pic>
      <p:pic>
        <p:nvPicPr>
          <p:cNvPr id="15" name="Picture 30" descr="04"/>
          <p:cNvPicPr>
            <a:picLocks noChangeAspect="1" noChangeArrowheads="1"/>
          </p:cNvPicPr>
          <p:nvPr/>
        </p:nvPicPr>
        <p:blipFill>
          <a:blip r:embed="rId6" cstate="print"/>
          <a:srcRect/>
          <a:stretch>
            <a:fillRect/>
          </a:stretch>
        </p:blipFill>
        <p:spPr bwMode="gray">
          <a:xfrm>
            <a:off x="1676400" y="1193800"/>
            <a:ext cx="396875" cy="635000"/>
          </a:xfrm>
          <a:prstGeom prst="rect">
            <a:avLst/>
          </a:prstGeom>
          <a:noFill/>
          <a:ln w="9525">
            <a:noFill/>
            <a:miter lim="800000"/>
            <a:headEnd/>
            <a:tailEnd/>
          </a:ln>
        </p:spPr>
      </p:pic>
      <p:pic>
        <p:nvPicPr>
          <p:cNvPr id="16" name="Picture 34" descr="06"/>
          <p:cNvPicPr>
            <a:picLocks noChangeAspect="1" noChangeArrowheads="1"/>
          </p:cNvPicPr>
          <p:nvPr/>
        </p:nvPicPr>
        <p:blipFill>
          <a:blip r:embed="rId7" cstate="print"/>
          <a:srcRect/>
          <a:stretch>
            <a:fillRect/>
          </a:stretch>
        </p:blipFill>
        <p:spPr bwMode="gray">
          <a:xfrm>
            <a:off x="3563888" y="4293096"/>
            <a:ext cx="2971800" cy="2049462"/>
          </a:xfrm>
          <a:prstGeom prst="rect">
            <a:avLst/>
          </a:prstGeom>
          <a:noFill/>
          <a:ln w="9525">
            <a:noFill/>
            <a:miter lim="800000"/>
            <a:headEnd/>
            <a:tailEnd/>
          </a:ln>
        </p:spPr>
      </p:pic>
      <p:sp>
        <p:nvSpPr>
          <p:cNvPr id="8194" name="Rectangle 2"/>
          <p:cNvSpPr>
            <a:spLocks noGrp="1" noChangeArrowheads="1"/>
          </p:cNvSpPr>
          <p:nvPr>
            <p:ph type="ctrTitle"/>
          </p:nvPr>
        </p:nvSpPr>
        <p:spPr>
          <a:xfrm>
            <a:off x="3048000" y="1295400"/>
            <a:ext cx="5638800" cy="1012825"/>
          </a:xfrm>
        </p:spPr>
        <p:txBody>
          <a:bodyPr/>
          <a:lstStyle>
            <a:lvl1pPr algn="r">
              <a:defRPr sz="5500"/>
            </a:lvl1pPr>
          </a:lstStyle>
          <a:p>
            <a:r>
              <a:rPr lang="fr-FR" altLang="zh-CN" smtClean="0"/>
              <a:t>Cliquez pour modifier le style du titre</a:t>
            </a:r>
            <a:endParaRPr lang="zh-CN" altLang="en-US"/>
          </a:p>
        </p:txBody>
      </p:sp>
      <p:sp>
        <p:nvSpPr>
          <p:cNvPr id="8195" name="Rectangle 3"/>
          <p:cNvSpPr>
            <a:spLocks noGrp="1" noChangeArrowheads="1"/>
          </p:cNvSpPr>
          <p:nvPr>
            <p:ph type="subTitle" idx="1"/>
          </p:nvPr>
        </p:nvSpPr>
        <p:spPr>
          <a:xfrm>
            <a:off x="3733800" y="2514600"/>
            <a:ext cx="4953000" cy="533400"/>
          </a:xfrm>
          <a:effectLst>
            <a:outerShdw dist="17961" dir="2700000" algn="ctr" rotWithShape="0">
              <a:schemeClr val="bg2"/>
            </a:outerShdw>
          </a:effectLst>
        </p:spPr>
        <p:txBody>
          <a:bodyPr/>
          <a:lstStyle>
            <a:lvl1pPr marL="0" indent="0" algn="r">
              <a:buFontTx/>
              <a:buNone/>
              <a:defRPr sz="2000"/>
            </a:lvl1pPr>
          </a:lstStyle>
          <a:p>
            <a:r>
              <a:rPr lang="fr-FR" altLang="zh-CN" smtClean="0"/>
              <a:t>Cliquez pour modifier le style des sous-titres du masque</a:t>
            </a:r>
            <a:endParaRPr lang="zh-CN" altLang="en-US"/>
          </a:p>
        </p:txBody>
      </p:sp>
      <p:sp>
        <p:nvSpPr>
          <p:cNvPr id="18" name="Rectangle 4"/>
          <p:cNvSpPr>
            <a:spLocks noGrp="1" noChangeArrowheads="1"/>
          </p:cNvSpPr>
          <p:nvPr>
            <p:ph type="dt" sz="half" idx="10"/>
          </p:nvPr>
        </p:nvSpPr>
        <p:spPr>
          <a:xfrm>
            <a:off x="457200" y="6477000"/>
            <a:ext cx="2133600" cy="244475"/>
          </a:xfrm>
        </p:spPr>
        <p:txBody>
          <a:bodyPr/>
          <a:lstStyle>
            <a:lvl1pPr>
              <a:defRPr/>
            </a:lvl1pPr>
          </a:lstStyle>
          <a:p>
            <a:pPr>
              <a:defRPr/>
            </a:pPr>
            <a:fld id="{9D7B930B-19AC-460B-970B-6D580DEF557B}" type="datetimeFigureOut">
              <a:rPr lang="fr-FR" smtClean="0"/>
              <a:pPr>
                <a:defRPr/>
              </a:pPr>
              <a:t>17/12/2011</a:t>
            </a:fld>
            <a:endParaRPr lang="fr-FR"/>
          </a:p>
        </p:txBody>
      </p:sp>
      <p:sp>
        <p:nvSpPr>
          <p:cNvPr id="19" name="Rectangle 5"/>
          <p:cNvSpPr>
            <a:spLocks noGrp="1" noChangeArrowheads="1"/>
          </p:cNvSpPr>
          <p:nvPr>
            <p:ph type="ftr" sz="quarter" idx="11"/>
          </p:nvPr>
        </p:nvSpPr>
        <p:spPr>
          <a:xfrm>
            <a:off x="3124200" y="6477000"/>
            <a:ext cx="2895600" cy="244475"/>
          </a:xfrm>
        </p:spPr>
        <p:txBody>
          <a:bodyPr/>
          <a:lstStyle>
            <a:lvl1pPr>
              <a:defRPr/>
            </a:lvl1pPr>
          </a:lstStyle>
          <a:p>
            <a:pPr>
              <a:defRPr/>
            </a:pPr>
            <a:endParaRPr lang="fr-FR"/>
          </a:p>
        </p:txBody>
      </p:sp>
      <p:sp>
        <p:nvSpPr>
          <p:cNvPr id="20" name="Rectangle 6"/>
          <p:cNvSpPr>
            <a:spLocks noGrp="1" noChangeArrowheads="1"/>
          </p:cNvSpPr>
          <p:nvPr>
            <p:ph type="sldNum" sz="quarter" idx="12"/>
          </p:nvPr>
        </p:nvSpPr>
        <p:spPr>
          <a:xfrm>
            <a:off x="6553200" y="6477000"/>
            <a:ext cx="2133600" cy="244475"/>
          </a:xfrm>
        </p:spPr>
        <p:txBody>
          <a:bodyPr/>
          <a:lstStyle>
            <a:lvl1pPr>
              <a:defRPr/>
            </a:lvl1pPr>
          </a:lstStyle>
          <a:p>
            <a:pPr>
              <a:defRPr/>
            </a:pPr>
            <a:fld id="{7257446E-8F3B-4ED5-B0B2-BB7C8403E77E}" type="slidenum">
              <a:rPr lang="fr-FR" smtClean="0"/>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smtClean="0"/>
              <a:t>Cliquez pour modifier le style du titre</a:t>
            </a:r>
            <a:endParaRPr lang="zh-CN" altLang="en-US"/>
          </a:p>
        </p:txBody>
      </p:sp>
      <p:sp>
        <p:nvSpPr>
          <p:cNvPr id="3" name="竖排文字占位符 2"/>
          <p:cNvSpPr>
            <a:spLocks noGrp="1"/>
          </p:cNvSpPr>
          <p:nvPr>
            <p:ph type="body" orient="vert" idx="1"/>
          </p:nvPr>
        </p:nvSpPr>
        <p:spPr/>
        <p:txBody>
          <a:bodyPr vert="eaVert"/>
          <a:lstStyle/>
          <a:p>
            <a:pPr lvl="0"/>
            <a:r>
              <a:rPr lang="fr-FR" altLang="zh-CN" smtClean="0"/>
              <a:t>Cliquez pour modifier les styles du texte du masque</a:t>
            </a:r>
          </a:p>
          <a:p>
            <a:pPr lvl="1"/>
            <a:r>
              <a:rPr lang="fr-FR" altLang="zh-CN" smtClean="0"/>
              <a:t>Deuxième niveau</a:t>
            </a:r>
          </a:p>
          <a:p>
            <a:pPr lvl="2"/>
            <a:r>
              <a:rPr lang="fr-FR" altLang="zh-CN" smtClean="0"/>
              <a:t>Troisième niveau</a:t>
            </a:r>
          </a:p>
          <a:p>
            <a:pPr lvl="3"/>
            <a:r>
              <a:rPr lang="fr-FR" altLang="zh-CN" smtClean="0"/>
              <a:t>Quatrième niveau</a:t>
            </a:r>
          </a:p>
          <a:p>
            <a:pPr lvl="4"/>
            <a:r>
              <a:rPr lang="fr-FR" altLang="zh-CN" smtClean="0"/>
              <a:t>Cinquième niveau</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9D7B930B-19AC-460B-970B-6D580DEF557B}" type="datetimeFigureOut">
              <a:rPr lang="fr-FR" smtClean="0"/>
              <a:pPr>
                <a:defRPr/>
              </a:pPr>
              <a:t>17/12/2011</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257446E-8F3B-4ED5-B0B2-BB7C8403E77E}"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76200"/>
            <a:ext cx="2057400" cy="6049963"/>
          </a:xfrm>
        </p:spPr>
        <p:txBody>
          <a:bodyPr vert="eaVert"/>
          <a:lstStyle/>
          <a:p>
            <a:r>
              <a:rPr lang="fr-FR" altLang="zh-CN" smtClean="0"/>
              <a:t>Cliquez pour modifier le style du titre</a:t>
            </a:r>
            <a:endParaRPr lang="zh-CN" altLang="en-US"/>
          </a:p>
        </p:txBody>
      </p:sp>
      <p:sp>
        <p:nvSpPr>
          <p:cNvPr id="3" name="竖排文字占位符 2"/>
          <p:cNvSpPr>
            <a:spLocks noGrp="1"/>
          </p:cNvSpPr>
          <p:nvPr>
            <p:ph type="body" orient="vert" idx="1"/>
          </p:nvPr>
        </p:nvSpPr>
        <p:spPr>
          <a:xfrm>
            <a:off x="457200" y="76200"/>
            <a:ext cx="6019800" cy="6049963"/>
          </a:xfrm>
        </p:spPr>
        <p:txBody>
          <a:bodyPr vert="eaVert"/>
          <a:lstStyle/>
          <a:p>
            <a:pPr lvl="0"/>
            <a:r>
              <a:rPr lang="fr-FR" altLang="zh-CN" smtClean="0"/>
              <a:t>Cliquez pour modifier les styles du texte du masque</a:t>
            </a:r>
          </a:p>
          <a:p>
            <a:pPr lvl="1"/>
            <a:r>
              <a:rPr lang="fr-FR" altLang="zh-CN" smtClean="0"/>
              <a:t>Deuxième niveau</a:t>
            </a:r>
          </a:p>
          <a:p>
            <a:pPr lvl="2"/>
            <a:r>
              <a:rPr lang="fr-FR" altLang="zh-CN" smtClean="0"/>
              <a:t>Troisième niveau</a:t>
            </a:r>
          </a:p>
          <a:p>
            <a:pPr lvl="3"/>
            <a:r>
              <a:rPr lang="fr-FR" altLang="zh-CN" smtClean="0"/>
              <a:t>Quatrième niveau</a:t>
            </a:r>
          </a:p>
          <a:p>
            <a:pPr lvl="4"/>
            <a:r>
              <a:rPr lang="fr-FR" altLang="zh-CN" smtClean="0"/>
              <a:t>Cinquième niveau</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9D7B930B-19AC-460B-970B-6D580DEF557B}" type="datetimeFigureOut">
              <a:rPr lang="fr-FR" smtClean="0"/>
              <a:pPr>
                <a:defRPr/>
              </a:pPr>
              <a:t>17/12/2011</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257446E-8F3B-4ED5-B0B2-BB7C8403E77E}"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dirty="0" smtClean="0"/>
              <a:t>Cliquez pour modifier le style du titre</a:t>
            </a:r>
            <a:endParaRPr lang="zh-CN" altLang="en-US" dirty="0"/>
          </a:p>
        </p:txBody>
      </p:sp>
      <p:sp>
        <p:nvSpPr>
          <p:cNvPr id="3" name="内容占位符 2"/>
          <p:cNvSpPr>
            <a:spLocks noGrp="1"/>
          </p:cNvSpPr>
          <p:nvPr>
            <p:ph idx="1"/>
          </p:nvPr>
        </p:nvSpPr>
        <p:spPr>
          <a:xfrm>
            <a:off x="467544" y="1340768"/>
            <a:ext cx="8229600" cy="4525963"/>
          </a:xfrm>
        </p:spPr>
        <p:txBody>
          <a:bodyPr/>
          <a:lstStyle/>
          <a:p>
            <a:pPr lvl="0"/>
            <a:r>
              <a:rPr lang="fr-FR" altLang="zh-CN" dirty="0" smtClean="0"/>
              <a:t>Cliquez pour modifier les styles du texte du masque</a:t>
            </a:r>
          </a:p>
          <a:p>
            <a:pPr lvl="1"/>
            <a:r>
              <a:rPr lang="fr-FR" altLang="zh-CN" dirty="0" smtClean="0"/>
              <a:t>Deuxième niveau</a:t>
            </a:r>
          </a:p>
          <a:p>
            <a:pPr lvl="2"/>
            <a:r>
              <a:rPr lang="fr-FR" altLang="zh-CN" dirty="0" smtClean="0"/>
              <a:t>Troisième niveau</a:t>
            </a:r>
          </a:p>
          <a:p>
            <a:pPr lvl="3"/>
            <a:r>
              <a:rPr lang="fr-FR" altLang="zh-CN" dirty="0" smtClean="0"/>
              <a:t>Quatrième niveau</a:t>
            </a:r>
          </a:p>
          <a:p>
            <a:pPr lvl="4"/>
            <a:r>
              <a:rPr lang="fr-FR" altLang="zh-CN" dirty="0" smtClean="0"/>
              <a:t>Cinquième niveau</a:t>
            </a:r>
            <a:endParaRPr lang="zh-CN" altLang="en-US" dirty="0"/>
          </a:p>
        </p:txBody>
      </p:sp>
      <p:sp>
        <p:nvSpPr>
          <p:cNvPr id="4" name="Rectangle 4"/>
          <p:cNvSpPr>
            <a:spLocks noGrp="1" noChangeArrowheads="1"/>
          </p:cNvSpPr>
          <p:nvPr>
            <p:ph type="dt" sz="half" idx="10"/>
          </p:nvPr>
        </p:nvSpPr>
        <p:spPr>
          <a:ln/>
        </p:spPr>
        <p:txBody>
          <a:bodyPr/>
          <a:lstStyle>
            <a:lvl1pPr>
              <a:defRPr/>
            </a:lvl1pPr>
          </a:lstStyle>
          <a:p>
            <a:pPr>
              <a:defRPr/>
            </a:pPr>
            <a:fld id="{9D7B930B-19AC-460B-970B-6D580DEF557B}" type="datetimeFigureOut">
              <a:rPr lang="fr-FR" smtClean="0"/>
              <a:pPr>
                <a:defRPr/>
              </a:pPr>
              <a:t>17/12/2011</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7257446E-8F3B-4ED5-B0B2-BB7C8403E77E}"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fr-FR" altLang="zh-CN" smtClean="0"/>
              <a:t>Cliquez pour modifier le style du titre</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ltLang="zh-CN"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9D7B930B-19AC-460B-970B-6D580DEF557B}" type="datetimeFigureOut">
              <a:rPr lang="fr-FR" smtClean="0"/>
              <a:pPr>
                <a:defRPr/>
              </a:pPr>
              <a:t>17/12/2011</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257446E-8F3B-4ED5-B0B2-BB7C8403E77E}" type="slidenum">
              <a:rPr lang="fr-FR" smtClean="0"/>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smtClean="0"/>
              <a:t>Cliquez pour modifier le style du titre</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ltLang="zh-CN" smtClean="0"/>
              <a:t>Cliquez pour modifier les styles du texte du masque</a:t>
            </a:r>
          </a:p>
          <a:p>
            <a:pPr lvl="1"/>
            <a:r>
              <a:rPr lang="fr-FR" altLang="zh-CN" smtClean="0"/>
              <a:t>Deuxième niveau</a:t>
            </a:r>
          </a:p>
          <a:p>
            <a:pPr lvl="2"/>
            <a:r>
              <a:rPr lang="fr-FR" altLang="zh-CN" smtClean="0"/>
              <a:t>Troisième niveau</a:t>
            </a:r>
          </a:p>
          <a:p>
            <a:pPr lvl="3"/>
            <a:r>
              <a:rPr lang="fr-FR" altLang="zh-CN" smtClean="0"/>
              <a:t>Quatrième niveau</a:t>
            </a:r>
          </a:p>
          <a:p>
            <a:pPr lvl="4"/>
            <a:r>
              <a:rPr lang="fr-FR" altLang="zh-CN" smtClean="0"/>
              <a:t>Cinquième niveau</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ltLang="zh-CN" smtClean="0"/>
              <a:t>Cliquez pour modifier les styles du texte du masque</a:t>
            </a:r>
          </a:p>
          <a:p>
            <a:pPr lvl="1"/>
            <a:r>
              <a:rPr lang="fr-FR" altLang="zh-CN" smtClean="0"/>
              <a:t>Deuxième niveau</a:t>
            </a:r>
          </a:p>
          <a:p>
            <a:pPr lvl="2"/>
            <a:r>
              <a:rPr lang="fr-FR" altLang="zh-CN" smtClean="0"/>
              <a:t>Troisième niveau</a:t>
            </a:r>
          </a:p>
          <a:p>
            <a:pPr lvl="3"/>
            <a:r>
              <a:rPr lang="fr-FR" altLang="zh-CN" smtClean="0"/>
              <a:t>Quatrième niveau</a:t>
            </a:r>
          </a:p>
          <a:p>
            <a:pPr lvl="4"/>
            <a:r>
              <a:rPr lang="fr-FR" altLang="zh-CN" smtClean="0"/>
              <a:t>Cinquième niveau</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9D7B930B-19AC-460B-970B-6D580DEF557B}" type="datetimeFigureOut">
              <a:rPr lang="fr-FR" smtClean="0"/>
              <a:pPr>
                <a:defRPr/>
              </a:pPr>
              <a:t>17/12/2011</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257446E-8F3B-4ED5-B0B2-BB7C8403E77E}" type="slidenum">
              <a:rPr lang="fr-FR" smtClean="0"/>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fr-FR" altLang="zh-CN" smtClean="0"/>
              <a:t>Cliquez pour modifier le style du titre</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ltLang="zh-CN" smtClean="0"/>
              <a:t>Cliquez pour modifier les styles du texte du masque</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ltLang="zh-CN" smtClean="0"/>
              <a:t>Cliquez pour modifier les styles du texte du masque</a:t>
            </a:r>
          </a:p>
          <a:p>
            <a:pPr lvl="1"/>
            <a:r>
              <a:rPr lang="fr-FR" altLang="zh-CN" smtClean="0"/>
              <a:t>Deuxième niveau</a:t>
            </a:r>
          </a:p>
          <a:p>
            <a:pPr lvl="2"/>
            <a:r>
              <a:rPr lang="fr-FR" altLang="zh-CN" smtClean="0"/>
              <a:t>Troisième niveau</a:t>
            </a:r>
          </a:p>
          <a:p>
            <a:pPr lvl="3"/>
            <a:r>
              <a:rPr lang="fr-FR" altLang="zh-CN" smtClean="0"/>
              <a:t>Quatrième niveau</a:t>
            </a:r>
          </a:p>
          <a:p>
            <a:pPr lvl="4"/>
            <a:r>
              <a:rPr lang="fr-FR" altLang="zh-CN" smtClean="0"/>
              <a:t>Cinquième niveau</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ltLang="zh-CN" smtClean="0"/>
              <a:t>Cliquez pour modifier les styles du texte du masque</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ltLang="zh-CN" smtClean="0"/>
              <a:t>Cliquez pour modifier les styles du texte du masque</a:t>
            </a:r>
          </a:p>
          <a:p>
            <a:pPr lvl="1"/>
            <a:r>
              <a:rPr lang="fr-FR" altLang="zh-CN" smtClean="0"/>
              <a:t>Deuxième niveau</a:t>
            </a:r>
          </a:p>
          <a:p>
            <a:pPr lvl="2"/>
            <a:r>
              <a:rPr lang="fr-FR" altLang="zh-CN" smtClean="0"/>
              <a:t>Troisième niveau</a:t>
            </a:r>
          </a:p>
          <a:p>
            <a:pPr lvl="3"/>
            <a:r>
              <a:rPr lang="fr-FR" altLang="zh-CN" smtClean="0"/>
              <a:t>Quatrième niveau</a:t>
            </a:r>
          </a:p>
          <a:p>
            <a:pPr lvl="4"/>
            <a:r>
              <a:rPr lang="fr-FR" altLang="zh-CN" smtClean="0"/>
              <a:t>Cinquième niveau</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9D7B930B-19AC-460B-970B-6D580DEF557B}" type="datetimeFigureOut">
              <a:rPr lang="fr-FR" smtClean="0"/>
              <a:pPr>
                <a:defRPr/>
              </a:pPr>
              <a:t>17/12/2011</a:t>
            </a:fld>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7257446E-8F3B-4ED5-B0B2-BB7C8403E77E}" type="slidenum">
              <a:rPr lang="fr-FR" smtClean="0"/>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r-FR" altLang="zh-CN" smtClean="0"/>
              <a:t>Cliquez pour modifier le style du titre</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9D7B930B-19AC-460B-970B-6D580DEF557B}" type="datetimeFigureOut">
              <a:rPr lang="fr-FR" smtClean="0"/>
              <a:pPr>
                <a:defRPr/>
              </a:pPr>
              <a:t>17/12/2011</a:t>
            </a:fld>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7257446E-8F3B-4ED5-B0B2-BB7C8403E77E}"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D7B930B-19AC-460B-970B-6D580DEF557B}" type="datetimeFigureOut">
              <a:rPr lang="fr-FR" smtClean="0"/>
              <a:pPr>
                <a:defRPr/>
              </a:pPr>
              <a:t>17/12/2011</a:t>
            </a:fld>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7257446E-8F3B-4ED5-B0B2-BB7C8403E77E}"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fr-FR" altLang="zh-CN" smtClean="0"/>
              <a:t>Cliquez pour modifier le style du titre</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ltLang="zh-CN" smtClean="0"/>
              <a:t>Cliquez pour modifier les styles du texte du masque</a:t>
            </a:r>
          </a:p>
          <a:p>
            <a:pPr lvl="1"/>
            <a:r>
              <a:rPr lang="fr-FR" altLang="zh-CN" smtClean="0"/>
              <a:t>Deuxième niveau</a:t>
            </a:r>
          </a:p>
          <a:p>
            <a:pPr lvl="2"/>
            <a:r>
              <a:rPr lang="fr-FR" altLang="zh-CN" smtClean="0"/>
              <a:t>Troisième niveau</a:t>
            </a:r>
          </a:p>
          <a:p>
            <a:pPr lvl="3"/>
            <a:r>
              <a:rPr lang="fr-FR" altLang="zh-CN" smtClean="0"/>
              <a:t>Quatrième niveau</a:t>
            </a:r>
          </a:p>
          <a:p>
            <a:pPr lvl="4"/>
            <a:r>
              <a:rPr lang="fr-FR" altLang="zh-CN" smtClean="0"/>
              <a:t>Cinquième niveau</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ltLang="zh-CN"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9D7B930B-19AC-460B-970B-6D580DEF557B}" type="datetimeFigureOut">
              <a:rPr lang="fr-FR" smtClean="0"/>
              <a:pPr>
                <a:defRPr/>
              </a:pPr>
              <a:t>17/12/2011</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257446E-8F3B-4ED5-B0B2-BB7C8403E77E}" type="slidenum">
              <a:rPr lang="fr-FR" smtClean="0"/>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fr-FR" altLang="zh-CN" smtClean="0"/>
              <a:t>Cliquez pour modifier le style du titre</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altLang="zh-CN" noProof="0" smtClean="0"/>
              <a:t>Cliquez sur l'icône pour ajouter une image</a:t>
            </a:r>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ltLang="zh-CN"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9D7B930B-19AC-460B-970B-6D580DEF557B}" type="datetimeFigureOut">
              <a:rPr lang="fr-FR" smtClean="0"/>
              <a:pPr>
                <a:defRPr/>
              </a:pPr>
              <a:t>17/12/2011</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257446E-8F3B-4ED5-B0B2-BB7C8403E77E}" type="slidenum">
              <a:rPr lang="fr-FR" smtClean="0"/>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8" descr="01"/>
          <p:cNvPicPr>
            <a:picLocks noChangeAspect="1" noChangeArrowheads="1"/>
          </p:cNvPicPr>
          <p:nvPr/>
        </p:nvPicPr>
        <p:blipFill>
          <a:blip r:embed="rId13" cstate="print"/>
          <a:srcRect l="8531" b="6250"/>
          <a:stretch>
            <a:fillRect/>
          </a:stretch>
        </p:blipFill>
        <p:spPr bwMode="gray">
          <a:xfrm>
            <a:off x="0" y="0"/>
            <a:ext cx="1600200" cy="6858000"/>
          </a:xfrm>
          <a:prstGeom prst="rect">
            <a:avLst/>
          </a:prstGeom>
          <a:noFill/>
          <a:ln w="9525">
            <a:noFill/>
            <a:miter lim="800000"/>
            <a:headEnd/>
            <a:tailEnd/>
          </a:ln>
        </p:spPr>
      </p:pic>
      <p:sp>
        <p:nvSpPr>
          <p:cNvPr id="1053" name="Freeform 29"/>
          <p:cNvSpPr>
            <a:spLocks/>
          </p:cNvSpPr>
          <p:nvPr/>
        </p:nvSpPr>
        <p:spPr bwMode="ltGray">
          <a:xfrm>
            <a:off x="228600" y="0"/>
            <a:ext cx="8915400" cy="6883400"/>
          </a:xfrm>
          <a:custGeom>
            <a:avLst/>
            <a:gdLst/>
            <a:ahLst/>
            <a:cxnLst>
              <a:cxn ang="0">
                <a:pos x="312" y="4336"/>
              </a:cxn>
              <a:cxn ang="0">
                <a:pos x="0" y="0"/>
              </a:cxn>
              <a:cxn ang="0">
                <a:pos x="5480" y="0"/>
              </a:cxn>
              <a:cxn ang="0">
                <a:pos x="5480" y="4320"/>
              </a:cxn>
              <a:cxn ang="0">
                <a:pos x="312" y="4336"/>
              </a:cxn>
            </a:cxnLst>
            <a:rect l="0" t="0" r="r" b="b"/>
            <a:pathLst>
              <a:path w="5480" h="4336">
                <a:moveTo>
                  <a:pt x="312" y="4336"/>
                </a:moveTo>
                <a:lnTo>
                  <a:pt x="0" y="0"/>
                </a:lnTo>
                <a:lnTo>
                  <a:pt x="5480" y="0"/>
                </a:lnTo>
                <a:lnTo>
                  <a:pt x="5480" y="4320"/>
                </a:lnTo>
                <a:lnTo>
                  <a:pt x="312" y="4336"/>
                </a:lnTo>
                <a:close/>
              </a:path>
            </a:pathLst>
          </a:custGeom>
          <a:gradFill rotWithShape="1">
            <a:gsLst>
              <a:gs pos="0">
                <a:schemeClr val="folHlink">
                  <a:gamma/>
                  <a:tint val="33725"/>
                  <a:invGamma/>
                </a:schemeClr>
              </a:gs>
              <a:gs pos="100000">
                <a:schemeClr val="folHlink"/>
              </a:gs>
            </a:gsLst>
            <a:lin ang="0" scaled="1"/>
          </a:gradFill>
          <a:ln w="9525">
            <a:noFill/>
            <a:round/>
            <a:headEnd/>
            <a:tailEnd/>
          </a:ln>
          <a:effectLst/>
        </p:spPr>
        <p:txBody>
          <a:bodyPr/>
          <a:lstStyle/>
          <a:p>
            <a:endParaRPr lang="zh-CN" altLang="en-US">
              <a:ea typeface="宋体" pitchFamily="2" charset="-122"/>
            </a:endParaRPr>
          </a:p>
        </p:txBody>
      </p:sp>
      <p:sp>
        <p:nvSpPr>
          <p:cNvPr id="2" name="Rectangle 2"/>
          <p:cNvSpPr>
            <a:spLocks noGrp="1" noChangeArrowheads="1"/>
          </p:cNvSpPr>
          <p:nvPr>
            <p:ph type="title"/>
          </p:nvPr>
        </p:nvSpPr>
        <p:spPr bwMode="gray">
          <a:xfrm>
            <a:off x="914400" y="76200"/>
            <a:ext cx="6934200" cy="914400"/>
          </a:xfrm>
          <a:prstGeom prst="rect">
            <a:avLst/>
          </a:prstGeom>
          <a:noFill/>
          <a:ln w="9525">
            <a:noFill/>
            <a:miter lim="800000"/>
            <a:headEnd/>
            <a:tailEnd/>
          </a:ln>
          <a:effectLst>
            <a:outerShdw dist="1796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9" name="Rectangle 3"/>
          <p:cNvSpPr>
            <a:spLocks noGrp="1" noChangeArrowheads="1"/>
          </p:cNvSpPr>
          <p:nvPr>
            <p:ph type="body" idx="1"/>
          </p:nvPr>
        </p:nvSpPr>
        <p:spPr bwMode="gray">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gray">
          <a:xfrm>
            <a:off x="28194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pPr>
              <a:defRPr/>
            </a:pPr>
            <a:fld id="{9D7B930B-19AC-460B-970B-6D580DEF557B}" type="datetimeFigureOut">
              <a:rPr lang="fr-FR" smtClean="0"/>
              <a:pPr>
                <a:defRPr/>
              </a:pPr>
              <a:t>17/12/2011</a:t>
            </a:fld>
            <a:endParaRPr lang="fr-FR"/>
          </a:p>
        </p:txBody>
      </p:sp>
      <p:sp>
        <p:nvSpPr>
          <p:cNvPr id="3" name="Rectangle 5"/>
          <p:cNvSpPr>
            <a:spLocks noGrp="1" noChangeArrowheads="1"/>
          </p:cNvSpPr>
          <p:nvPr>
            <p:ph type="ftr" sz="quarter" idx="3"/>
          </p:nvPr>
        </p:nvSpPr>
        <p:spPr bwMode="gray">
          <a:xfrm>
            <a:off x="5029200" y="6477000"/>
            <a:ext cx="1981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pPr>
              <a:defRPr/>
            </a:pPr>
            <a:endParaRPr lang="fr-FR"/>
          </a:p>
        </p:txBody>
      </p:sp>
      <p:sp>
        <p:nvSpPr>
          <p:cNvPr id="1030" name="Rectangle 6"/>
          <p:cNvSpPr>
            <a:spLocks noGrp="1" noChangeArrowheads="1"/>
          </p:cNvSpPr>
          <p:nvPr>
            <p:ph type="sldNum" sz="quarter" idx="4"/>
          </p:nvPr>
        </p:nvSpPr>
        <p:spPr bwMode="gray">
          <a:xfrm>
            <a:off x="152400" y="6477000"/>
            <a:ext cx="381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pitchFamily="2" charset="-122"/>
              </a:defRPr>
            </a:lvl1pPr>
          </a:lstStyle>
          <a:p>
            <a:pPr>
              <a:defRPr/>
            </a:pPr>
            <a:fld id="{7257446E-8F3B-4ED5-B0B2-BB7C8403E77E}" type="slidenum">
              <a:rPr lang="fr-FR" smtClean="0"/>
              <a:pPr>
                <a:defRPr/>
              </a:pPr>
              <a:t>‹N°›</a:t>
            </a:fld>
            <a:endParaRPr lang="fr-FR"/>
          </a:p>
        </p:txBody>
      </p:sp>
      <p:pic>
        <p:nvPicPr>
          <p:cNvPr id="1033" name="Picture 20" descr="06"/>
          <p:cNvPicPr>
            <a:picLocks noChangeAspect="1" noChangeArrowheads="1"/>
          </p:cNvPicPr>
          <p:nvPr/>
        </p:nvPicPr>
        <p:blipFill>
          <a:blip r:embed="rId14" cstate="print"/>
          <a:srcRect/>
          <a:stretch>
            <a:fillRect/>
          </a:stretch>
        </p:blipFill>
        <p:spPr bwMode="gray">
          <a:xfrm>
            <a:off x="76199" y="5373216"/>
            <a:ext cx="2061643" cy="1421284"/>
          </a:xfrm>
          <a:prstGeom prst="rect">
            <a:avLst/>
          </a:prstGeom>
          <a:noFill/>
          <a:ln w="9525">
            <a:noFill/>
            <a:miter lim="800000"/>
            <a:headEnd/>
            <a:tailEnd/>
          </a:ln>
        </p:spPr>
      </p:pic>
      <p:sp>
        <p:nvSpPr>
          <p:cNvPr id="1045" name="Text Box 21"/>
          <p:cNvSpPr txBox="1">
            <a:spLocks noChangeArrowheads="1"/>
          </p:cNvSpPr>
          <p:nvPr/>
        </p:nvSpPr>
        <p:spPr bwMode="gray">
          <a:xfrm>
            <a:off x="7050088" y="6465888"/>
            <a:ext cx="2017712" cy="304800"/>
          </a:xfrm>
          <a:prstGeom prst="rect">
            <a:avLst/>
          </a:prstGeom>
          <a:noFill/>
          <a:ln w="9525">
            <a:noFill/>
            <a:miter lim="800000"/>
            <a:headEnd/>
            <a:tailEnd/>
          </a:ln>
          <a:effectLst/>
        </p:spPr>
        <p:txBody>
          <a:bodyPr wrap="none">
            <a:spAutoFit/>
          </a:bodyPr>
          <a:lstStyle/>
          <a:p>
            <a:pPr>
              <a:defRPr/>
            </a:pPr>
            <a:r>
              <a:rPr lang="en-US" altLang="zh-CN" sz="1400">
                <a:latin typeface="Arial" pitchFamily="34" charset="0"/>
                <a:ea typeface="宋体" pitchFamily="2" charset="-122"/>
                <a:cs typeface="Arial" pitchFamily="34" charset="0"/>
              </a:rPr>
              <a:t>www.themegallery.com</a:t>
            </a:r>
          </a:p>
        </p:txBody>
      </p:sp>
      <p:grpSp>
        <p:nvGrpSpPr>
          <p:cNvPr id="4" name="Group 22"/>
          <p:cNvGrpSpPr>
            <a:grpSpLocks/>
          </p:cNvGrpSpPr>
          <p:nvPr/>
        </p:nvGrpSpPr>
        <p:grpSpPr bwMode="auto">
          <a:xfrm>
            <a:off x="762000" y="381000"/>
            <a:ext cx="6781800" cy="609600"/>
            <a:chOff x="480" y="240"/>
            <a:chExt cx="3168" cy="576"/>
          </a:xfrm>
        </p:grpSpPr>
        <p:sp>
          <p:nvSpPr>
            <p:cNvPr id="1047" name="Line 23"/>
            <p:cNvSpPr>
              <a:spLocks noChangeShapeType="1"/>
            </p:cNvSpPr>
            <p:nvPr userDrawn="1"/>
          </p:nvSpPr>
          <p:spPr bwMode="gray">
            <a:xfrm>
              <a:off x="480" y="240"/>
              <a:ext cx="3168" cy="0"/>
            </a:xfrm>
            <a:prstGeom prst="line">
              <a:avLst/>
            </a:prstGeom>
            <a:noFill/>
            <a:ln w="9525">
              <a:solidFill>
                <a:schemeClr val="bg1">
                  <a:alpha val="50000"/>
                </a:schemeClr>
              </a:solidFill>
              <a:round/>
              <a:headEnd/>
              <a:tailEnd/>
            </a:ln>
            <a:effectLst/>
          </p:spPr>
          <p:txBody>
            <a:bodyPr/>
            <a:lstStyle/>
            <a:p>
              <a:pPr>
                <a:defRPr/>
              </a:pPr>
              <a:endParaRPr lang="zh-CN" altLang="en-US">
                <a:latin typeface="Arial" pitchFamily="34" charset="0"/>
                <a:cs typeface="Arial" pitchFamily="34" charset="0"/>
              </a:endParaRPr>
            </a:p>
          </p:txBody>
        </p:sp>
        <p:sp>
          <p:nvSpPr>
            <p:cNvPr id="1048" name="Line 24"/>
            <p:cNvSpPr>
              <a:spLocks noChangeShapeType="1"/>
            </p:cNvSpPr>
            <p:nvPr userDrawn="1"/>
          </p:nvSpPr>
          <p:spPr bwMode="gray">
            <a:xfrm>
              <a:off x="480" y="384"/>
              <a:ext cx="3168" cy="0"/>
            </a:xfrm>
            <a:prstGeom prst="line">
              <a:avLst/>
            </a:prstGeom>
            <a:noFill/>
            <a:ln w="9525">
              <a:solidFill>
                <a:schemeClr val="bg1">
                  <a:alpha val="50000"/>
                </a:schemeClr>
              </a:solidFill>
              <a:round/>
              <a:headEnd/>
              <a:tailEnd/>
            </a:ln>
            <a:effectLst/>
          </p:spPr>
          <p:txBody>
            <a:bodyPr/>
            <a:lstStyle/>
            <a:p>
              <a:pPr>
                <a:defRPr/>
              </a:pPr>
              <a:endParaRPr lang="zh-CN" altLang="en-US">
                <a:latin typeface="Arial" pitchFamily="34" charset="0"/>
                <a:cs typeface="Arial" pitchFamily="34" charset="0"/>
              </a:endParaRPr>
            </a:p>
          </p:txBody>
        </p:sp>
        <p:sp>
          <p:nvSpPr>
            <p:cNvPr id="1049" name="Line 25"/>
            <p:cNvSpPr>
              <a:spLocks noChangeShapeType="1"/>
            </p:cNvSpPr>
            <p:nvPr userDrawn="1"/>
          </p:nvSpPr>
          <p:spPr bwMode="gray">
            <a:xfrm>
              <a:off x="480" y="528"/>
              <a:ext cx="3168" cy="0"/>
            </a:xfrm>
            <a:prstGeom prst="line">
              <a:avLst/>
            </a:prstGeom>
            <a:noFill/>
            <a:ln w="9525">
              <a:solidFill>
                <a:schemeClr val="bg1">
                  <a:alpha val="50000"/>
                </a:schemeClr>
              </a:solidFill>
              <a:round/>
              <a:headEnd/>
              <a:tailEnd/>
            </a:ln>
            <a:effectLst/>
          </p:spPr>
          <p:txBody>
            <a:bodyPr/>
            <a:lstStyle/>
            <a:p>
              <a:pPr>
                <a:defRPr/>
              </a:pPr>
              <a:endParaRPr lang="zh-CN" altLang="en-US">
                <a:latin typeface="Arial" pitchFamily="34" charset="0"/>
                <a:cs typeface="Arial" pitchFamily="34" charset="0"/>
              </a:endParaRPr>
            </a:p>
          </p:txBody>
        </p:sp>
        <p:sp>
          <p:nvSpPr>
            <p:cNvPr id="1050" name="Line 26"/>
            <p:cNvSpPr>
              <a:spLocks noChangeShapeType="1"/>
            </p:cNvSpPr>
            <p:nvPr userDrawn="1"/>
          </p:nvSpPr>
          <p:spPr bwMode="gray">
            <a:xfrm>
              <a:off x="480" y="672"/>
              <a:ext cx="3168" cy="0"/>
            </a:xfrm>
            <a:prstGeom prst="line">
              <a:avLst/>
            </a:prstGeom>
            <a:noFill/>
            <a:ln w="9525">
              <a:solidFill>
                <a:schemeClr val="bg1">
                  <a:alpha val="50000"/>
                </a:schemeClr>
              </a:solidFill>
              <a:round/>
              <a:headEnd/>
              <a:tailEnd/>
            </a:ln>
            <a:effectLst/>
          </p:spPr>
          <p:txBody>
            <a:bodyPr/>
            <a:lstStyle/>
            <a:p>
              <a:pPr>
                <a:defRPr/>
              </a:pPr>
              <a:endParaRPr lang="zh-CN" altLang="en-US">
                <a:latin typeface="Arial" pitchFamily="34" charset="0"/>
                <a:cs typeface="Arial" pitchFamily="34" charset="0"/>
              </a:endParaRPr>
            </a:p>
          </p:txBody>
        </p:sp>
        <p:sp>
          <p:nvSpPr>
            <p:cNvPr id="1051" name="Line 27"/>
            <p:cNvSpPr>
              <a:spLocks noChangeShapeType="1"/>
            </p:cNvSpPr>
            <p:nvPr userDrawn="1"/>
          </p:nvSpPr>
          <p:spPr bwMode="gray">
            <a:xfrm>
              <a:off x="480" y="816"/>
              <a:ext cx="3168" cy="0"/>
            </a:xfrm>
            <a:prstGeom prst="line">
              <a:avLst/>
            </a:prstGeom>
            <a:noFill/>
            <a:ln w="9525">
              <a:solidFill>
                <a:schemeClr val="bg1">
                  <a:alpha val="50000"/>
                </a:schemeClr>
              </a:solidFill>
              <a:round/>
              <a:headEnd/>
              <a:tailEnd/>
            </a:ln>
            <a:effectLst/>
          </p:spPr>
          <p:txBody>
            <a:bodyPr/>
            <a:lstStyle/>
            <a:p>
              <a:pPr>
                <a:defRPr/>
              </a:pPr>
              <a:endParaRPr lang="zh-CN" altLang="en-US">
                <a:latin typeface="Arial" pitchFamily="34" charset="0"/>
                <a:cs typeface="Arial" pitchFamily="34" charset="0"/>
              </a:endParaRPr>
            </a:p>
          </p:txBody>
        </p:sp>
      </p:grpSp>
      <p:sp>
        <p:nvSpPr>
          <p:cNvPr id="1040" name="Rectangle 16" descr="04"/>
          <p:cNvSpPr>
            <a:spLocks noChangeArrowheads="1"/>
          </p:cNvSpPr>
          <p:nvPr/>
        </p:nvSpPr>
        <p:spPr bwMode="gray">
          <a:xfrm rot="1760290">
            <a:off x="8013700" y="263525"/>
            <a:ext cx="901700" cy="901700"/>
          </a:xfrm>
          <a:prstGeom prst="rect">
            <a:avLst/>
          </a:prstGeom>
          <a:blipFill dpi="0" rotWithShape="1">
            <a:blip r:embed="rId15" cstate="print"/>
            <a:srcRect/>
            <a:stretch>
              <a:fillRect/>
            </a:stretch>
          </a:blipFill>
          <a:ln w="38100">
            <a:solidFill>
              <a:schemeClr val="bg2"/>
            </a:solidFill>
            <a:miter lim="800000"/>
            <a:headEnd/>
            <a:tailEnd/>
          </a:ln>
          <a:effectLst/>
        </p:spPr>
        <p:txBody>
          <a:bodyPr wrap="none" anchor="ctr"/>
          <a:lstStyle/>
          <a:p>
            <a:endParaRPr lang="zh-CN" altLang="en-US">
              <a:ea typeface="宋体" pitchFamily="2" charset="-122"/>
            </a:endParaRPr>
          </a:p>
        </p:txBody>
      </p:sp>
      <p:sp>
        <p:nvSpPr>
          <p:cNvPr id="1041" name="Rectangle 17" descr="03"/>
          <p:cNvSpPr>
            <a:spLocks noChangeArrowheads="1"/>
          </p:cNvSpPr>
          <p:nvPr/>
        </p:nvSpPr>
        <p:spPr bwMode="gray">
          <a:xfrm rot="682726">
            <a:off x="7283450" y="211138"/>
            <a:ext cx="1022350" cy="1022350"/>
          </a:xfrm>
          <a:prstGeom prst="rect">
            <a:avLst/>
          </a:prstGeom>
          <a:blipFill dpi="0" rotWithShape="1">
            <a:blip r:embed="rId16" cstate="print"/>
            <a:srcRect/>
            <a:stretch>
              <a:fillRect/>
            </a:stretch>
          </a:blipFill>
          <a:ln w="57150">
            <a:solidFill>
              <a:schemeClr val="bg2"/>
            </a:solidFill>
            <a:miter lim="800000"/>
            <a:headEnd/>
            <a:tailEnd/>
          </a:ln>
          <a:effectLst/>
        </p:spPr>
        <p:txBody>
          <a:bodyPr wrap="none" anchor="ctr"/>
          <a:lstStyle/>
          <a:p>
            <a:endParaRPr lang="zh-CN" altLang="en-US">
              <a:ea typeface="宋体" pitchFamily="2" charset="-122"/>
            </a:endParaRPr>
          </a:p>
        </p:txBody>
      </p:sp>
      <p:pic>
        <p:nvPicPr>
          <p:cNvPr id="1038" name="Picture 19" descr="04"/>
          <p:cNvPicPr>
            <a:picLocks noChangeAspect="1" noChangeArrowheads="1"/>
          </p:cNvPicPr>
          <p:nvPr/>
        </p:nvPicPr>
        <p:blipFill>
          <a:blip r:embed="rId17" cstate="print"/>
          <a:srcRect/>
          <a:stretch>
            <a:fillRect/>
          </a:stretch>
        </p:blipFill>
        <p:spPr bwMode="gray">
          <a:xfrm>
            <a:off x="7747000" y="0"/>
            <a:ext cx="190500" cy="304800"/>
          </a:xfrm>
          <a:prstGeom prst="rect">
            <a:avLst/>
          </a:prstGeom>
          <a:noFill/>
          <a:ln w="9525">
            <a:noFill/>
            <a:miter lim="800000"/>
            <a:headEnd/>
            <a:tailEnd/>
          </a:ln>
        </p:spPr>
      </p:pic>
      <p:pic>
        <p:nvPicPr>
          <p:cNvPr id="1039" name="Picture 18" descr="03"/>
          <p:cNvPicPr>
            <a:picLocks noChangeAspect="1" noChangeArrowheads="1"/>
          </p:cNvPicPr>
          <p:nvPr/>
        </p:nvPicPr>
        <p:blipFill>
          <a:blip r:embed="rId18" cstate="print"/>
          <a:srcRect/>
          <a:stretch>
            <a:fillRect/>
          </a:stretch>
        </p:blipFill>
        <p:spPr bwMode="gray">
          <a:xfrm>
            <a:off x="8674100" y="193675"/>
            <a:ext cx="165100" cy="263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sz="4400" b="1">
          <a:solidFill>
            <a:schemeClr val="tx1"/>
          </a:solidFill>
          <a:latin typeface="+mj-lt"/>
          <a:ea typeface="+mj-ea"/>
          <a:cs typeface="+mj-cs"/>
        </a:defRPr>
      </a:lvl1pPr>
      <a:lvl2pPr algn="l" rtl="0" eaLnBrk="1" fontAlgn="base" hangingPunct="1">
        <a:spcBef>
          <a:spcPct val="0"/>
        </a:spcBef>
        <a:spcAft>
          <a:spcPct val="0"/>
        </a:spcAft>
        <a:defRPr sz="4400" b="1">
          <a:solidFill>
            <a:schemeClr val="tx1"/>
          </a:solidFill>
          <a:latin typeface="Arial" pitchFamily="34" charset="0"/>
          <a:cs typeface="Arial" pitchFamily="34" charset="0"/>
        </a:defRPr>
      </a:lvl2pPr>
      <a:lvl3pPr algn="l" rtl="0" eaLnBrk="1" fontAlgn="base" hangingPunct="1">
        <a:spcBef>
          <a:spcPct val="0"/>
        </a:spcBef>
        <a:spcAft>
          <a:spcPct val="0"/>
        </a:spcAft>
        <a:defRPr sz="4400" b="1">
          <a:solidFill>
            <a:schemeClr val="tx1"/>
          </a:solidFill>
          <a:latin typeface="Arial" pitchFamily="34" charset="0"/>
          <a:cs typeface="Arial" pitchFamily="34" charset="0"/>
        </a:defRPr>
      </a:lvl3pPr>
      <a:lvl4pPr algn="l" rtl="0" eaLnBrk="1" fontAlgn="base" hangingPunct="1">
        <a:spcBef>
          <a:spcPct val="0"/>
        </a:spcBef>
        <a:spcAft>
          <a:spcPct val="0"/>
        </a:spcAft>
        <a:defRPr sz="4400" b="1">
          <a:solidFill>
            <a:schemeClr val="tx1"/>
          </a:solidFill>
          <a:latin typeface="Arial" pitchFamily="34" charset="0"/>
          <a:cs typeface="Arial" pitchFamily="34" charset="0"/>
        </a:defRPr>
      </a:lvl4pPr>
      <a:lvl5pPr algn="l" rtl="0" eaLnBrk="1" fontAlgn="base" hangingPunct="1">
        <a:spcBef>
          <a:spcPct val="0"/>
        </a:spcBef>
        <a:spcAft>
          <a:spcPct val="0"/>
        </a:spcAft>
        <a:defRPr sz="4400" b="1">
          <a:solidFill>
            <a:schemeClr val="tx1"/>
          </a:solidFill>
          <a:latin typeface="Arial" pitchFamily="34" charset="0"/>
          <a:cs typeface="Arial" pitchFamily="34" charset="0"/>
        </a:defRPr>
      </a:lvl5pPr>
      <a:lvl6pPr marL="457200" algn="l" rtl="0" eaLnBrk="1" fontAlgn="base" hangingPunct="1">
        <a:spcBef>
          <a:spcPct val="0"/>
        </a:spcBef>
        <a:spcAft>
          <a:spcPct val="0"/>
        </a:spcAft>
        <a:defRPr sz="4400" b="1">
          <a:solidFill>
            <a:schemeClr val="tx1"/>
          </a:solidFill>
          <a:latin typeface="Arial" pitchFamily="34" charset="0"/>
          <a:cs typeface="Arial" pitchFamily="34" charset="0"/>
        </a:defRPr>
      </a:lvl6pPr>
      <a:lvl7pPr marL="914400" algn="l" rtl="0" eaLnBrk="1" fontAlgn="base" hangingPunct="1">
        <a:spcBef>
          <a:spcPct val="0"/>
        </a:spcBef>
        <a:spcAft>
          <a:spcPct val="0"/>
        </a:spcAft>
        <a:defRPr sz="4400" b="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4400" b="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4400" b="1">
          <a:solidFill>
            <a:schemeClr val="tx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hyperlink" Target="http://ar.wikipedia.org/wiki/%D8%A7%D9%84%D8%B3%D9%88%D9%8A%D8%AF" TargetMode="External"/><Relationship Id="rId7" Type="http://schemas.openxmlformats.org/officeDocument/2006/relationships/hyperlink" Target="http://ar.wikipedia.org/wiki/%D8%AE%D9%84%D9%8A%D8%AC_%D9%81%D9%86%D9%84%D9%86%D8%AF%D8%A7" TargetMode="External"/><Relationship Id="rId2" Type="http://schemas.openxmlformats.org/officeDocument/2006/relationships/hyperlink" Target="http://ar.wikipedia.org/wiki/%D8%B4%D9%85%D8%A7%D9%84_%D8%A3%D9%88%D8%B1%D9%88%D8%A8%D8%A7" TargetMode="External"/><Relationship Id="rId1" Type="http://schemas.openxmlformats.org/officeDocument/2006/relationships/slideLayout" Target="../slideLayouts/slideLayout2.xml"/><Relationship Id="rId6" Type="http://schemas.openxmlformats.org/officeDocument/2006/relationships/hyperlink" Target="http://ar.wikipedia.org/wiki/%D8%A5%D8%B3%D8%AA%D9%88%D9%86%D9%8A%D8%A7" TargetMode="External"/><Relationship Id="rId5" Type="http://schemas.openxmlformats.org/officeDocument/2006/relationships/hyperlink" Target="http://ar.wikipedia.org/wiki/%D8%B1%D9%88%D8%B3%D9%8A%D8%A7" TargetMode="External"/><Relationship Id="rId4" Type="http://schemas.openxmlformats.org/officeDocument/2006/relationships/hyperlink" Target="http://ar.wikipedia.org/wiki/%D8%A7%D9%84%D9%86%D8%B1%D9%88%D9%8A%D8%AC"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hyperlink" Target="http://ar.wikipedia.org/wiki/%D8%AA%D8%AE%D8%B1%D8%AC" TargetMode="External"/><Relationship Id="rId2" Type="http://schemas.openxmlformats.org/officeDocument/2006/relationships/hyperlink" Target="http://ar.wikipedia.org/wiki/%D8%A7%D9%84%D9%85%D9%86%D8%AA%D8%AF%D9%89_%D8%A7%D9%84%D8%A7%D9%82%D8%AA%D8%B5%D8%A7%D8%AF%D9%8A_%D8%A7%D9%84%D8%B9%D8%A7%D9%84%D9%85%D9%8A" TargetMode="External"/><Relationship Id="rId1" Type="http://schemas.openxmlformats.org/officeDocument/2006/relationships/slideLayout" Target="../slideLayouts/slideLayout2.xml"/><Relationship Id="rId4" Type="http://schemas.openxmlformats.org/officeDocument/2006/relationships/hyperlink" Target="http://ar.wikipedia.org/wiki/%D9%85%D9%86%D8%B8%D9%85%D8%A9_%D8%A7%D9%84%D8%AA%D8%B9%D8%A7%D9%88%D9%86_%D9%88%D8%A7%D9%84%D8%AA%D9%86%D9%85%D9%8A%D8%A9_%D8%A7%D9%84%D8%A7%D9%82%D8%AA%D8%B5%D8%A7%D8%AF%D9%8A%D8%A9"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jo1jo.com/vb/showthread.php?t=8704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fr.wikipedia.org/wiki/Suisse" TargetMode="External"/><Relationship Id="rId13" Type="http://schemas.openxmlformats.org/officeDocument/2006/relationships/hyperlink" Target="http://fr.wikipedia.org/wiki/Australie" TargetMode="External"/><Relationship Id="rId3" Type="http://schemas.openxmlformats.org/officeDocument/2006/relationships/hyperlink" Target="http://fr.wikipedia.org/wiki/Finlande" TargetMode="External"/><Relationship Id="rId7" Type="http://schemas.openxmlformats.org/officeDocument/2006/relationships/hyperlink" Target="http://fr.wikipedia.org/wiki/Canada" TargetMode="External"/><Relationship Id="rId12" Type="http://schemas.openxmlformats.org/officeDocument/2006/relationships/hyperlink" Target="http://fr.wikipedia.org/wiki/Liechtenstei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fr.wikipedia.org/wiki/Hong_Kong" TargetMode="External"/><Relationship Id="rId11" Type="http://schemas.openxmlformats.org/officeDocument/2006/relationships/hyperlink" Target="http://fr.wikipedia.org/wiki/Irlande_(pays)" TargetMode="External"/><Relationship Id="rId5" Type="http://schemas.openxmlformats.org/officeDocument/2006/relationships/hyperlink" Target="http://fr.wikipedia.org/wiki/Cor%C3%A9e_du_Sud" TargetMode="External"/><Relationship Id="rId15" Type="http://schemas.openxmlformats.org/officeDocument/2006/relationships/hyperlink" Target="http://fr.wikipedia.org/wiki/Pologne" TargetMode="External"/><Relationship Id="rId10" Type="http://schemas.openxmlformats.org/officeDocument/2006/relationships/hyperlink" Target="http://fr.wikipedia.org/wiki/Macao" TargetMode="External"/><Relationship Id="rId4" Type="http://schemas.openxmlformats.org/officeDocument/2006/relationships/hyperlink" Target="http://fr.wikipedia.org/wiki/Pays-Bas" TargetMode="External"/><Relationship Id="rId9" Type="http://schemas.openxmlformats.org/officeDocument/2006/relationships/hyperlink" Target="http://fr.wikipedia.org/wiki/Nouvelle-Z%C3%A9lande" TargetMode="External"/><Relationship Id="rId14" Type="http://schemas.openxmlformats.org/officeDocument/2006/relationships/hyperlink" Target="http://fr.wikipedia.org/wiki/Japon"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fr.wikipedia.org/wiki/R%C3%A9publique_de_Chine_(Ta%C3%AFwan)" TargetMode="External"/><Relationship Id="rId13" Type="http://schemas.openxmlformats.org/officeDocument/2006/relationships/hyperlink" Target="http://fr.wikipedia.org/wiki/Suisse" TargetMode="External"/><Relationship Id="rId3" Type="http://schemas.openxmlformats.org/officeDocument/2006/relationships/hyperlink" Target="http://fr.wikipedia.org/wiki/Hong_Kong" TargetMode="External"/><Relationship Id="rId7" Type="http://schemas.openxmlformats.org/officeDocument/2006/relationships/hyperlink" Target="http://fr.wikipedia.org/wiki/Cor%C3%A9e_du_Sud" TargetMode="External"/><Relationship Id="rId12" Type="http://schemas.openxmlformats.org/officeDocument/2006/relationships/hyperlink" Target="http://fr.wikipedia.org/wiki/Nouvelle-Z%C3%A9lande" TargetMode="External"/><Relationship Id="rId2" Type="http://schemas.openxmlformats.org/officeDocument/2006/relationships/hyperlink" Target="http://fr.wikipedia.org/wiki/Shanghai" TargetMode="External"/><Relationship Id="rId1" Type="http://schemas.openxmlformats.org/officeDocument/2006/relationships/slideLayout" Target="../slideLayouts/slideLayout2.xml"/><Relationship Id="rId6" Type="http://schemas.openxmlformats.org/officeDocument/2006/relationships/hyperlink" Target="http://fr.wikipedia.org/wiki/Finlande" TargetMode="External"/><Relationship Id="rId11" Type="http://schemas.openxmlformats.org/officeDocument/2006/relationships/hyperlink" Target="http://fr.wikipedia.org/wiki/Liechtenstein" TargetMode="External"/><Relationship Id="rId5" Type="http://schemas.openxmlformats.org/officeDocument/2006/relationships/hyperlink" Target="http://fr.wikipedia.org/wiki/Singapour" TargetMode="External"/><Relationship Id="rId15" Type="http://schemas.openxmlformats.org/officeDocument/2006/relationships/hyperlink" Target="http://fr.wikipedia.org/wiki/Australie" TargetMode="External"/><Relationship Id="rId10" Type="http://schemas.openxmlformats.org/officeDocument/2006/relationships/hyperlink" Target="http://fr.wikipedia.org/wiki/Canada" TargetMode="External"/><Relationship Id="rId4" Type="http://schemas.openxmlformats.org/officeDocument/2006/relationships/hyperlink" Target="http://fr.wikipedia.org/wiki/Chine" TargetMode="External"/><Relationship Id="rId9" Type="http://schemas.openxmlformats.org/officeDocument/2006/relationships/hyperlink" Target="http://fr.wikipedia.org/wiki/Japon" TargetMode="External"/><Relationship Id="rId14" Type="http://schemas.openxmlformats.org/officeDocument/2006/relationships/hyperlink" Target="http://fr.wikipedia.org/wiki/Estoni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35.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fr.wikipedia.org/wiki/Singapour" TargetMode="External"/><Relationship Id="rId3" Type="http://schemas.openxmlformats.org/officeDocument/2006/relationships/hyperlink" Target="http://fr.wikipedia.org/wiki/Finlande" TargetMode="External"/><Relationship Id="rId7" Type="http://schemas.openxmlformats.org/officeDocument/2006/relationships/hyperlink" Target="http://fr.wikipedia.org/wiki/Chin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fr.wikipedia.org/wiki/Shanghai" TargetMode="External"/><Relationship Id="rId11" Type="http://schemas.openxmlformats.org/officeDocument/2006/relationships/hyperlink" Target="http://fr.wikipedia.org/wiki/Canada" TargetMode="External"/><Relationship Id="rId5" Type="http://schemas.openxmlformats.org/officeDocument/2006/relationships/hyperlink" Target="http://fr.wikipedia.org/wiki/Hong_Kong" TargetMode="External"/><Relationship Id="rId10" Type="http://schemas.openxmlformats.org/officeDocument/2006/relationships/hyperlink" Target="http://fr.wikipedia.org/wiki/Japon" TargetMode="External"/><Relationship Id="rId4" Type="http://schemas.openxmlformats.org/officeDocument/2006/relationships/hyperlink" Target="http://fr.wikipedia.org/wiki/Cor%C3%A9e_du_Sud" TargetMode="External"/><Relationship Id="rId9" Type="http://schemas.openxmlformats.org/officeDocument/2006/relationships/hyperlink" Target="http://fr.wikipedia.org/wiki/R%C3%A9publique_de_Chine_(Ta%C3%AFwan)"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fr.wikipedia.org/wiki/R%C3%A9publique_de_Chine_(Ta%C3%AFwan)" TargetMode="External"/><Relationship Id="rId3" Type="http://schemas.openxmlformats.org/officeDocument/2006/relationships/hyperlink" Target="http://fr.wikipedia.org/wiki/Chine" TargetMode="External"/><Relationship Id="rId7" Type="http://schemas.openxmlformats.org/officeDocument/2006/relationships/hyperlink" Target="http://fr.wikipedia.org/wiki/Hong_Kong" TargetMode="External"/><Relationship Id="rId2" Type="http://schemas.openxmlformats.org/officeDocument/2006/relationships/hyperlink" Target="http://fr.wikipedia.org/wiki/Shanghai" TargetMode="External"/><Relationship Id="rId1" Type="http://schemas.openxmlformats.org/officeDocument/2006/relationships/slideLayout" Target="../slideLayouts/slideLayout2.xml"/><Relationship Id="rId6" Type="http://schemas.openxmlformats.org/officeDocument/2006/relationships/hyperlink" Target="http://fr.wikipedia.org/wiki/Cor%C3%A9e_du_Sud" TargetMode="External"/><Relationship Id="rId5" Type="http://schemas.openxmlformats.org/officeDocument/2006/relationships/hyperlink" Target="http://fr.wikipedia.org/wiki/Finlande" TargetMode="External"/><Relationship Id="rId10" Type="http://schemas.openxmlformats.org/officeDocument/2006/relationships/hyperlink" Target="http://fr.wikipedia.org/wiki/Canada" TargetMode="External"/><Relationship Id="rId4" Type="http://schemas.openxmlformats.org/officeDocument/2006/relationships/hyperlink" Target="http://fr.wikipedia.org/wiki/Singapour" TargetMode="External"/><Relationship Id="rId9" Type="http://schemas.openxmlformats.org/officeDocument/2006/relationships/hyperlink" Target="http://fr.wikipedia.org/wiki/Japon"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427984" y="2996952"/>
            <a:ext cx="4096544" cy="648072"/>
          </a:xfrm>
        </p:spPr>
        <p:txBody>
          <a:bodyPr rtlCol="0">
            <a:noAutofit/>
          </a:bodyPr>
          <a:lstStyle/>
          <a:p>
            <a:pPr rtl="1" fontAlgn="auto">
              <a:spcAft>
                <a:spcPts val="0"/>
              </a:spcAft>
              <a:defRPr/>
            </a:pPr>
            <a:r>
              <a:rPr lang="ar-TN" sz="2800" b="1" cap="all" dirty="0" smtClean="0">
                <a:ln w="9000" cmpd="sng">
                  <a:solidFill>
                    <a:schemeClr val="accent4">
                      <a:shade val="50000"/>
                      <a:satMod val="120000"/>
                    </a:schemeClr>
                  </a:solidFill>
                  <a:prstDash val="solid"/>
                </a:ln>
                <a:solidFill>
                  <a:srgbClr val="FF33CC"/>
                </a:solidFill>
                <a:effectLst>
                  <a:reflection blurRad="12700" stA="28000" endPos="45000" dist="1000" dir="5400000" sy="-100000" algn="bl" rotWithShape="0"/>
                </a:effectLst>
              </a:rPr>
              <a:t>فنلندا</a:t>
            </a:r>
            <a:r>
              <a:rPr lang="ar-TN" sz="2400" b="1" cap="all" dirty="0" smtClean="0">
                <a:ln w="9000" cmpd="sng">
                  <a:solidFill>
                    <a:schemeClr val="accent4">
                      <a:shade val="50000"/>
                      <a:satMod val="120000"/>
                    </a:schemeClr>
                  </a:solidFill>
                  <a:prstDash val="solid"/>
                </a:ln>
                <a:solidFill>
                  <a:srgbClr val="FF33CC"/>
                </a:solidFill>
                <a:effectLst>
                  <a:reflection blurRad="12700" stA="28000" endPos="45000" dist="1000" dir="5400000" sy="-100000" algn="bl" rotWithShape="0"/>
                </a:effectLst>
              </a:rPr>
              <a:t>– </a:t>
            </a:r>
            <a:r>
              <a:rPr lang="ar-TN" sz="2800" b="1" cap="all" dirty="0" smtClean="0">
                <a:ln w="9000" cmpd="sng">
                  <a:solidFill>
                    <a:schemeClr val="accent4">
                      <a:shade val="50000"/>
                      <a:satMod val="120000"/>
                    </a:schemeClr>
                  </a:solidFill>
                  <a:prstDash val="solid"/>
                </a:ln>
                <a:solidFill>
                  <a:srgbClr val="FF33CC"/>
                </a:solidFill>
                <a:effectLst>
                  <a:reflection blurRad="12700" stA="28000" endPos="45000" dist="1000" dir="5400000" sy="-100000" algn="bl" rotWithShape="0"/>
                </a:effectLst>
              </a:rPr>
              <a:t>كوريا</a:t>
            </a:r>
            <a:r>
              <a:rPr lang="ar-TN" sz="2400" b="1" cap="all" dirty="0" smtClean="0">
                <a:ln w="9000" cmpd="sng">
                  <a:solidFill>
                    <a:schemeClr val="accent4">
                      <a:shade val="50000"/>
                      <a:satMod val="120000"/>
                    </a:schemeClr>
                  </a:solidFill>
                  <a:prstDash val="solid"/>
                </a:ln>
                <a:solidFill>
                  <a:srgbClr val="FF33CC"/>
                </a:solidFill>
                <a:effectLst>
                  <a:reflection blurRad="12700" stA="28000" endPos="45000" dist="1000" dir="5400000" sy="-100000" algn="bl" rotWithShape="0"/>
                </a:effectLst>
              </a:rPr>
              <a:t> الجنوبيّة – </a:t>
            </a:r>
            <a:r>
              <a:rPr lang="ar-TN" sz="2800" b="1" cap="all" dirty="0" smtClean="0">
                <a:ln w="9000" cmpd="sng">
                  <a:solidFill>
                    <a:schemeClr val="accent4">
                      <a:shade val="50000"/>
                      <a:satMod val="120000"/>
                    </a:schemeClr>
                  </a:solidFill>
                  <a:prstDash val="solid"/>
                </a:ln>
                <a:solidFill>
                  <a:srgbClr val="FF33CC"/>
                </a:solidFill>
                <a:effectLst>
                  <a:reflection blurRad="12700" stA="28000" endPos="45000" dist="1000" dir="5400000" sy="-100000" algn="bl" rotWithShape="0"/>
                </a:effectLst>
              </a:rPr>
              <a:t>سنغافورة</a:t>
            </a:r>
            <a:r>
              <a:rPr lang="ar-TN" sz="2400" b="1" cap="all" dirty="0" smtClean="0">
                <a:ln w="9000" cmpd="sng">
                  <a:solidFill>
                    <a:schemeClr val="accent4">
                      <a:shade val="50000"/>
                      <a:satMod val="120000"/>
                    </a:schemeClr>
                  </a:solidFill>
                  <a:prstDash val="solid"/>
                </a:ln>
                <a:solidFill>
                  <a:srgbClr val="FF33CC"/>
                </a:solidFill>
                <a:effectLst>
                  <a:reflection blurRad="12700" stA="28000" endPos="45000" dist="1000" dir="5400000" sy="-100000" algn="bl" rotWithShape="0"/>
                </a:effectLst>
              </a:rPr>
              <a:t> </a:t>
            </a:r>
            <a:endParaRPr lang="fr-FR" sz="2400" b="1" cap="all" dirty="0" smtClean="0">
              <a:ln w="9000" cmpd="sng">
                <a:solidFill>
                  <a:schemeClr val="accent4">
                    <a:shade val="50000"/>
                    <a:satMod val="120000"/>
                  </a:schemeClr>
                </a:solidFill>
                <a:prstDash val="solid"/>
              </a:ln>
              <a:solidFill>
                <a:srgbClr val="FF33CC"/>
              </a:solidFill>
              <a:effectLst>
                <a:reflection blurRad="12700" stA="28000" endPos="45000" dist="1000" dir="5400000" sy="-100000" algn="bl" rotWithShape="0"/>
              </a:effectLst>
            </a:endParaRPr>
          </a:p>
        </p:txBody>
      </p:sp>
      <p:sp>
        <p:nvSpPr>
          <p:cNvPr id="4" name="Rectangle 3"/>
          <p:cNvSpPr/>
          <p:nvPr/>
        </p:nvSpPr>
        <p:spPr>
          <a:xfrm>
            <a:off x="2500266" y="836712"/>
            <a:ext cx="6643734" cy="1754326"/>
          </a:xfrm>
          <a:prstGeom prst="rect">
            <a:avLst/>
          </a:prstGeom>
          <a:noFill/>
        </p:spPr>
        <p:txBody>
          <a:bodyPr>
            <a:spAutoFit/>
          </a:bodyPr>
          <a:lstStyle/>
          <a:p>
            <a:pPr algn="ctr" fontAlgn="auto">
              <a:spcBef>
                <a:spcPts val="0"/>
              </a:spcBef>
              <a:spcAft>
                <a:spcPts val="0"/>
              </a:spcAft>
              <a:defRPr/>
            </a:pPr>
            <a:r>
              <a:rPr lang="ar-TN" sz="5400" b="1" dirty="0" smtClean="0">
                <a:ln w="31550" cmpd="sng">
                  <a:gradFill>
                    <a:gsLst>
                      <a:gs pos="70000">
                        <a:srgbClr val="CC0000"/>
                      </a:gs>
                      <a:gs pos="0">
                        <a:schemeClr val="accent6">
                          <a:tint val="77000"/>
                          <a:satMod val="180000"/>
                        </a:schemeClr>
                      </a:gs>
                    </a:gsLst>
                    <a:lin ang="5400000"/>
                  </a:gradFill>
                  <a:prstDash val="solid"/>
                </a:ln>
                <a:solidFill>
                  <a:srgbClr val="FF0000"/>
                </a:solidFill>
                <a:effectLst>
                  <a:outerShdw blurRad="50800" dist="40000" dir="5220000" algn="tl" rotWithShape="0">
                    <a:srgbClr val="000000">
                      <a:shade val="5000"/>
                      <a:satMod val="120000"/>
                      <a:alpha val="33000"/>
                    </a:srgbClr>
                  </a:outerShdw>
                </a:effectLst>
                <a:latin typeface="+mn-lt"/>
                <a:cs typeface="+mn-cs"/>
              </a:rPr>
              <a:t>نماذج </a:t>
            </a:r>
            <a:r>
              <a:rPr lang="ar-TN" sz="5400" b="1" dirty="0">
                <a:ln w="31550" cmpd="sng">
                  <a:gradFill>
                    <a:gsLst>
                      <a:gs pos="70000">
                        <a:srgbClr val="CC0000"/>
                      </a:gs>
                      <a:gs pos="0">
                        <a:schemeClr val="accent6">
                          <a:tint val="77000"/>
                          <a:satMod val="180000"/>
                        </a:schemeClr>
                      </a:gs>
                    </a:gsLst>
                    <a:lin ang="5400000"/>
                  </a:gradFill>
                  <a:prstDash val="solid"/>
                </a:ln>
                <a:solidFill>
                  <a:srgbClr val="FF0000"/>
                </a:solidFill>
                <a:effectLst>
                  <a:outerShdw blurRad="50800" dist="40000" dir="5220000" algn="tl" rotWithShape="0">
                    <a:srgbClr val="000000">
                      <a:shade val="5000"/>
                      <a:satMod val="120000"/>
                      <a:alpha val="33000"/>
                    </a:srgbClr>
                  </a:outerShdw>
                </a:effectLst>
                <a:latin typeface="+mn-lt"/>
                <a:cs typeface="+mn-cs"/>
              </a:rPr>
              <a:t>لنظم تربويّة ناجحة </a:t>
            </a:r>
          </a:p>
          <a:p>
            <a:pPr algn="ctr" fontAlgn="auto">
              <a:spcBef>
                <a:spcPts val="0"/>
              </a:spcBef>
              <a:spcAft>
                <a:spcPts val="0"/>
              </a:spcAft>
              <a:defRPr/>
            </a:pPr>
            <a:r>
              <a:rPr lang="ar-TN" sz="5400" b="1" dirty="0">
                <a:ln w="31550" cmpd="sng">
                  <a:gradFill>
                    <a:gsLst>
                      <a:gs pos="70000">
                        <a:srgbClr val="CC0000"/>
                      </a:gs>
                      <a:gs pos="0">
                        <a:schemeClr val="accent6">
                          <a:tint val="77000"/>
                          <a:satMod val="180000"/>
                        </a:schemeClr>
                      </a:gs>
                    </a:gsLst>
                    <a:lin ang="5400000"/>
                  </a:gradFill>
                  <a:prstDash val="solid"/>
                </a:ln>
                <a:solidFill>
                  <a:srgbClr val="FF0000"/>
                </a:solidFill>
                <a:effectLst>
                  <a:outerShdw blurRad="50800" dist="40000" dir="5220000" algn="tl" rotWithShape="0">
                    <a:srgbClr val="000000">
                      <a:shade val="5000"/>
                      <a:satMod val="120000"/>
                      <a:alpha val="33000"/>
                    </a:srgbClr>
                  </a:outerShdw>
                </a:effectLst>
                <a:latin typeface="+mn-lt"/>
                <a:cs typeface="+mn-cs"/>
              </a:rPr>
              <a:t>في العالم</a:t>
            </a:r>
            <a:endParaRPr lang="fr-FR" sz="5400" b="1" dirty="0">
              <a:ln w="31550" cmpd="sng">
                <a:gradFill>
                  <a:gsLst>
                    <a:gs pos="70000">
                      <a:srgbClr val="CC0000"/>
                    </a:gs>
                    <a:gs pos="0">
                      <a:schemeClr val="accent6">
                        <a:tint val="77000"/>
                        <a:satMod val="180000"/>
                      </a:schemeClr>
                    </a:gs>
                  </a:gsLst>
                  <a:lin ang="5400000"/>
                </a:gradFill>
                <a:prstDash val="solid"/>
              </a:ln>
              <a:solidFill>
                <a:srgbClr val="FF0000"/>
              </a:solidFill>
              <a:effectLst>
                <a:outerShdw blurRad="50800" dist="40000" dir="5220000" algn="tl" rotWithShape="0">
                  <a:srgbClr val="000000">
                    <a:shade val="5000"/>
                    <a:satMod val="120000"/>
                    <a:alpha val="33000"/>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2"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57430"/>
            <a:ext cx="8329642" cy="3768733"/>
          </a:xfrm>
        </p:spPr>
        <p:txBody>
          <a:bodyPr/>
          <a:lstStyle/>
          <a:p>
            <a:pPr algn="r" rtl="1"/>
            <a:r>
              <a:rPr lang="ar-TN" smtClean="0"/>
              <a:t>فنلندا </a:t>
            </a:r>
            <a:r>
              <a:rPr lang="fr-FR" smtClean="0"/>
              <a:t>هي بلد شمالي يقع في المنطقة الفينوسكاندية في </a:t>
            </a:r>
            <a:r>
              <a:rPr lang="fr-FR" u="sng" smtClean="0">
                <a:hlinkClick r:id="rId2" tooltip="شمال أوروبا"/>
              </a:rPr>
              <a:t>شمال أوروبا</a:t>
            </a:r>
            <a:r>
              <a:rPr lang="fr-FR" smtClean="0"/>
              <a:t>. يحدها من الغرب </a:t>
            </a:r>
            <a:r>
              <a:rPr lang="fr-FR" u="sng" smtClean="0">
                <a:hlinkClick r:id="rId3" tooltip="السويد"/>
              </a:rPr>
              <a:t>السويد</a:t>
            </a:r>
            <a:r>
              <a:rPr lang="fr-FR" smtClean="0"/>
              <a:t>، </a:t>
            </a:r>
            <a:r>
              <a:rPr lang="fr-FR" u="sng" smtClean="0">
                <a:hlinkClick r:id="rId4" tooltip="النرويج"/>
              </a:rPr>
              <a:t>والنرويج</a:t>
            </a:r>
            <a:r>
              <a:rPr lang="fr-FR" smtClean="0"/>
              <a:t> من الشمال </a:t>
            </a:r>
            <a:r>
              <a:rPr lang="fr-FR" u="sng" smtClean="0">
                <a:hlinkClick r:id="rId5" tooltip="روسيا"/>
              </a:rPr>
              <a:t>وروسيا</a:t>
            </a:r>
            <a:r>
              <a:rPr lang="fr-FR" smtClean="0"/>
              <a:t> في الشرق، بينما تقع </a:t>
            </a:r>
            <a:r>
              <a:rPr lang="fr-FR" u="sng" smtClean="0">
                <a:hlinkClick r:id="rId6" tooltip="إستونيا"/>
              </a:rPr>
              <a:t>إستونيا</a:t>
            </a:r>
            <a:r>
              <a:rPr lang="fr-FR" smtClean="0"/>
              <a:t> إلى الجنوب عبر </a:t>
            </a:r>
            <a:r>
              <a:rPr lang="fr-FR" u="sng" smtClean="0">
                <a:hlinkClick r:id="rId7" tooltip="خليج فنلندا"/>
              </a:rPr>
              <a:t>خليج فنلندا</a:t>
            </a:r>
            <a:r>
              <a:rPr lang="fr-FR" smtClean="0"/>
              <a:t>.</a:t>
            </a:r>
            <a:endParaRPr lang="ar-TN" smtClean="0"/>
          </a:p>
          <a:p>
            <a:pPr algn="r" rtl="1"/>
            <a:r>
              <a:rPr lang="fr-FR" sz="2800" smtClean="0"/>
              <a:t>يقيم حوالي 5.4 </a:t>
            </a:r>
            <a:r>
              <a:rPr lang="fr-FR" sz="2800" smtClean="0">
                <a:sym typeface="Symbol"/>
              </a:rPr>
              <a:t></a:t>
            </a:r>
            <a:r>
              <a:rPr lang="fr-FR" sz="2800" smtClean="0"/>
              <a:t>مليون شخصا في فنلندا حيث تتركز الغالبية في المنطقة الجنوبية</a:t>
            </a:r>
            <a:r>
              <a:rPr lang="ar-TN" sz="2800" smtClean="0"/>
              <a:t> </a:t>
            </a:r>
            <a:r>
              <a:rPr lang="fr-FR" sz="2800" b="1" smtClean="0"/>
              <a:t>" هلسنكي</a:t>
            </a:r>
            <a:r>
              <a:rPr lang="fr-FR" sz="2800" smtClean="0"/>
              <a:t> " عاصمتها ويعيش في منطقة هلسنكي الكبرى حوالي مليون شخصا</a:t>
            </a:r>
            <a:r>
              <a:rPr lang="ar-TN" sz="2800" smtClean="0"/>
              <a:t>..</a:t>
            </a:r>
            <a:endParaRPr lang="fr-FR" sz="2800" smtClean="0"/>
          </a:p>
        </p:txBody>
      </p:sp>
      <p:sp>
        <p:nvSpPr>
          <p:cNvPr id="4" name="Rectangle 3"/>
          <p:cNvSpPr/>
          <p:nvPr/>
        </p:nvSpPr>
        <p:spPr>
          <a:xfrm>
            <a:off x="2071670" y="428604"/>
            <a:ext cx="4714907"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TN" sz="54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فنـــــلـندا </a:t>
            </a:r>
            <a:r>
              <a:rPr lang="fr-FR" sz="54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Finlande</a:t>
            </a:r>
            <a:endParaRPr lang="fr-FR" sz="5400" b="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59394" name="Picture 2" descr="http://t1.gstatic.com/images?q=tbn:ANd9GcTdh1oySzrHwcFDzBTYMxjCuV4nL4JAqmUeeJRNYRQT9n2s0Fb1"/>
          <p:cNvPicPr>
            <a:picLocks noChangeAspect="1" noChangeArrowheads="1"/>
          </p:cNvPicPr>
          <p:nvPr/>
        </p:nvPicPr>
        <p:blipFill>
          <a:blip r:embed="rId8" cstate="print"/>
          <a:srcRect/>
          <a:stretch>
            <a:fillRect/>
          </a:stretch>
        </p:blipFill>
        <p:spPr bwMode="auto">
          <a:xfrm>
            <a:off x="251520" y="332656"/>
            <a:ext cx="2276475" cy="2009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9394"/>
                                        </p:tgtEl>
                                        <p:attrNameLst>
                                          <p:attrName>style.visibility</p:attrName>
                                        </p:attrNameLst>
                                      </p:cBhvr>
                                      <p:to>
                                        <p:strVal val="visible"/>
                                      </p:to>
                                    </p:set>
                                    <p:anim calcmode="lin" valueType="num">
                                      <p:cBhvr additive="base">
                                        <p:cTn id="11" dur="500" fill="hold"/>
                                        <p:tgtEl>
                                          <p:spTgt spid="59394"/>
                                        </p:tgtEl>
                                        <p:attrNameLst>
                                          <p:attrName>ppt_x</p:attrName>
                                        </p:attrNameLst>
                                      </p:cBhvr>
                                      <p:tavLst>
                                        <p:tav tm="0">
                                          <p:val>
                                            <p:strVal val="#ppt_x"/>
                                          </p:val>
                                        </p:tav>
                                        <p:tav tm="100000">
                                          <p:val>
                                            <p:strVal val="#ppt_x"/>
                                          </p:val>
                                        </p:tav>
                                      </p:tavLst>
                                    </p:anim>
                                    <p:anim calcmode="lin" valueType="num">
                                      <p:cBhvr additive="base">
                                        <p:cTn id="12" dur="500" fill="hold"/>
                                        <p:tgtEl>
                                          <p:spTgt spid="5939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428604"/>
            <a:ext cx="5594964" cy="1143000"/>
          </a:xfrm>
        </p:spPr>
        <p:txBody>
          <a:bodyPr/>
          <a:lstStyle/>
          <a:p>
            <a:r>
              <a:rPr lang="ar-TN" sz="5400" b="1" spc="50" dirty="0" smtClean="0">
                <a:ln w="12700" cmpd="sng">
                  <a:solidFill>
                    <a:schemeClr val="tx2">
                      <a:lumMod val="75000"/>
                    </a:schemeClr>
                  </a:solidFill>
                  <a:prstDash val="solid"/>
                </a:ln>
                <a:solidFill>
                  <a:srgbClr val="C00000"/>
                </a:solidFill>
                <a:effectLst>
                  <a:glow rad="63500">
                    <a:schemeClr val="accent5">
                      <a:satMod val="175000"/>
                      <a:alpha val="40000"/>
                    </a:schemeClr>
                  </a:glow>
                </a:effectLst>
                <a:cs typeface="Al-Mothnna" pitchFamily="2" charset="-78"/>
              </a:rPr>
              <a:t>محطّات وتواريخ </a:t>
            </a:r>
            <a:endParaRPr lang="fr-FR" sz="5400" b="1" spc="50" dirty="0">
              <a:ln w="12700" cmpd="sng">
                <a:solidFill>
                  <a:schemeClr val="tx2">
                    <a:lumMod val="75000"/>
                  </a:schemeClr>
                </a:solidFill>
                <a:prstDash val="solid"/>
              </a:ln>
              <a:solidFill>
                <a:srgbClr val="C00000"/>
              </a:solidFill>
              <a:effectLst>
                <a:glow rad="63500">
                  <a:schemeClr val="accent5">
                    <a:satMod val="175000"/>
                    <a:alpha val="40000"/>
                  </a:schemeClr>
                </a:glow>
              </a:effectLst>
              <a:cs typeface="Al-Mothnna" pitchFamily="2" charset="-78"/>
            </a:endParaRPr>
          </a:p>
        </p:txBody>
      </p:sp>
      <p:sp>
        <p:nvSpPr>
          <p:cNvPr id="15" name="Oval 3"/>
          <p:cNvSpPr>
            <a:spLocks noChangeArrowheads="1"/>
          </p:cNvSpPr>
          <p:nvPr/>
        </p:nvSpPr>
        <p:spPr bwMode="gray">
          <a:xfrm>
            <a:off x="2970213" y="1820863"/>
            <a:ext cx="3743325" cy="3743325"/>
          </a:xfrm>
          <a:prstGeom prst="ellipse">
            <a:avLst/>
          </a:prstGeom>
          <a:gradFill rotWithShape="1">
            <a:gsLst>
              <a:gs pos="0">
                <a:srgbClr val="E6E6E6"/>
              </a:gs>
              <a:gs pos="14999">
                <a:srgbClr val="7D8496"/>
              </a:gs>
              <a:gs pos="53000">
                <a:srgbClr val="E6E6E6"/>
              </a:gs>
              <a:gs pos="67999">
                <a:srgbClr val="7D8496"/>
              </a:gs>
              <a:gs pos="92999">
                <a:srgbClr val="E6E6E6"/>
              </a:gs>
              <a:gs pos="100000">
                <a:srgbClr val="FFFFFF"/>
              </a:gs>
            </a:gsLst>
            <a:lin ang="2700000" scaled="1"/>
          </a:gradFill>
          <a:ln w="9525">
            <a:noFill/>
            <a:round/>
            <a:headEnd/>
            <a:tailEnd/>
          </a:ln>
        </p:spPr>
        <p:txBody>
          <a:bodyPr wrap="none" anchor="ctr"/>
          <a:lstStyle/>
          <a:p>
            <a:endParaRPr lang="zh-CN" altLang="en-US">
              <a:ea typeface="宋体" pitchFamily="2" charset="-122"/>
            </a:endParaRPr>
          </a:p>
        </p:txBody>
      </p:sp>
      <p:grpSp>
        <p:nvGrpSpPr>
          <p:cNvPr id="16" name="Group 30"/>
          <p:cNvGrpSpPr>
            <a:grpSpLocks/>
          </p:cNvGrpSpPr>
          <p:nvPr/>
        </p:nvGrpSpPr>
        <p:grpSpPr bwMode="auto">
          <a:xfrm>
            <a:off x="4081463" y="1346200"/>
            <a:ext cx="1466850" cy="1447800"/>
            <a:chOff x="708" y="2203"/>
            <a:chExt cx="751" cy="741"/>
          </a:xfrm>
        </p:grpSpPr>
        <p:sp>
          <p:nvSpPr>
            <p:cNvPr id="17" name="Oval 31"/>
            <p:cNvSpPr>
              <a:spLocks noChangeArrowheads="1"/>
            </p:cNvSpPr>
            <p:nvPr/>
          </p:nvSpPr>
          <p:spPr bwMode="gray">
            <a:xfrm>
              <a:off x="728" y="2235"/>
              <a:ext cx="716" cy="709"/>
            </a:xfrm>
            <a:prstGeom prst="ellipse">
              <a:avLst/>
            </a:prstGeom>
            <a:gradFill rotWithShape="1">
              <a:gsLst>
                <a:gs pos="0">
                  <a:schemeClr val="accent1"/>
                </a:gs>
                <a:gs pos="100000">
                  <a:schemeClr val="accent1">
                    <a:gamma/>
                    <a:shade val="31765"/>
                    <a:invGamma/>
                  </a:schemeClr>
                </a:gs>
              </a:gsLst>
              <a:lin ang="5400000" scaled="1"/>
            </a:gradFill>
            <a:ln w="38100" algn="ctr">
              <a:solidFill>
                <a:srgbClr val="F8F8F8">
                  <a:alpha val="80000"/>
                </a:srgbClr>
              </a:solidFill>
              <a:round/>
              <a:headEnd/>
              <a:tailEnd/>
            </a:ln>
            <a:effectLst/>
          </p:spPr>
          <p:txBody>
            <a:bodyPr wrap="none" anchor="ctr"/>
            <a:lstStyle/>
            <a:p>
              <a:endParaRPr lang="zh-CN" altLang="en-US">
                <a:ea typeface="宋体" pitchFamily="2" charset="-122"/>
              </a:endParaRPr>
            </a:p>
          </p:txBody>
        </p:sp>
        <p:pic>
          <p:nvPicPr>
            <p:cNvPr id="18" name="Picture 32" descr="cir_lighteffect0"/>
            <p:cNvPicPr>
              <a:picLocks noChangeAspect="1" noChangeArrowheads="1"/>
            </p:cNvPicPr>
            <p:nvPr/>
          </p:nvPicPr>
          <p:blipFill>
            <a:blip r:embed="rId3" cstate="print">
              <a:lum bright="18000" contrast="-12000"/>
            </a:blip>
            <a:srcRect/>
            <a:stretch>
              <a:fillRect/>
            </a:stretch>
          </p:blipFill>
          <p:spPr bwMode="gray">
            <a:xfrm>
              <a:off x="708" y="2203"/>
              <a:ext cx="751" cy="644"/>
            </a:xfrm>
            <a:prstGeom prst="rect">
              <a:avLst/>
            </a:prstGeom>
            <a:noFill/>
            <a:ln w="9525">
              <a:noFill/>
              <a:miter lim="800000"/>
              <a:headEnd/>
              <a:tailEnd/>
            </a:ln>
          </p:spPr>
        </p:pic>
      </p:grpSp>
      <p:grpSp>
        <p:nvGrpSpPr>
          <p:cNvPr id="19" name="Group 34"/>
          <p:cNvGrpSpPr>
            <a:grpSpLocks/>
          </p:cNvGrpSpPr>
          <p:nvPr/>
        </p:nvGrpSpPr>
        <p:grpSpPr bwMode="auto">
          <a:xfrm>
            <a:off x="2668588" y="3760788"/>
            <a:ext cx="1466850" cy="1447800"/>
            <a:chOff x="708" y="2203"/>
            <a:chExt cx="751" cy="741"/>
          </a:xfrm>
        </p:grpSpPr>
        <p:sp>
          <p:nvSpPr>
            <p:cNvPr id="20" name="Oval 35"/>
            <p:cNvSpPr>
              <a:spLocks noChangeArrowheads="1"/>
            </p:cNvSpPr>
            <p:nvPr/>
          </p:nvSpPr>
          <p:spPr bwMode="gray">
            <a:xfrm>
              <a:off x="728" y="2235"/>
              <a:ext cx="716" cy="709"/>
            </a:xfrm>
            <a:prstGeom prst="ellipse">
              <a:avLst/>
            </a:prstGeom>
            <a:gradFill rotWithShape="1">
              <a:gsLst>
                <a:gs pos="0">
                  <a:schemeClr val="accent2"/>
                </a:gs>
                <a:gs pos="100000">
                  <a:schemeClr val="accent2">
                    <a:gamma/>
                    <a:shade val="31765"/>
                    <a:invGamma/>
                  </a:schemeClr>
                </a:gs>
              </a:gsLst>
              <a:lin ang="5400000" scaled="1"/>
            </a:gradFill>
            <a:ln w="38100" algn="ctr">
              <a:solidFill>
                <a:srgbClr val="F8F8F8">
                  <a:alpha val="80000"/>
                </a:srgbClr>
              </a:solidFill>
              <a:round/>
              <a:headEnd/>
              <a:tailEnd/>
            </a:ln>
            <a:effectLst/>
          </p:spPr>
          <p:txBody>
            <a:bodyPr wrap="none" anchor="ctr"/>
            <a:lstStyle/>
            <a:p>
              <a:endParaRPr lang="zh-CN" altLang="en-US">
                <a:ea typeface="宋体" pitchFamily="2" charset="-122"/>
              </a:endParaRPr>
            </a:p>
          </p:txBody>
        </p:sp>
        <p:pic>
          <p:nvPicPr>
            <p:cNvPr id="21" name="Picture 36" descr="cir_lighteffect0"/>
            <p:cNvPicPr>
              <a:picLocks noChangeAspect="1" noChangeArrowheads="1"/>
            </p:cNvPicPr>
            <p:nvPr/>
          </p:nvPicPr>
          <p:blipFill>
            <a:blip r:embed="rId3" cstate="print">
              <a:lum bright="18000" contrast="-12000"/>
            </a:blip>
            <a:srcRect/>
            <a:stretch>
              <a:fillRect/>
            </a:stretch>
          </p:blipFill>
          <p:spPr bwMode="gray">
            <a:xfrm>
              <a:off x="708" y="2203"/>
              <a:ext cx="751" cy="644"/>
            </a:xfrm>
            <a:prstGeom prst="rect">
              <a:avLst/>
            </a:prstGeom>
            <a:noFill/>
            <a:ln w="9525">
              <a:noFill/>
              <a:miter lim="800000"/>
              <a:headEnd/>
              <a:tailEnd/>
            </a:ln>
          </p:spPr>
        </p:pic>
      </p:grpSp>
      <p:grpSp>
        <p:nvGrpSpPr>
          <p:cNvPr id="22" name="Group 41"/>
          <p:cNvGrpSpPr>
            <a:grpSpLocks/>
          </p:cNvGrpSpPr>
          <p:nvPr/>
        </p:nvGrpSpPr>
        <p:grpSpPr bwMode="auto">
          <a:xfrm>
            <a:off x="5411788" y="3760788"/>
            <a:ext cx="1608484" cy="1540420"/>
            <a:chOff x="708" y="2203"/>
            <a:chExt cx="751" cy="741"/>
          </a:xfrm>
        </p:grpSpPr>
        <p:sp>
          <p:nvSpPr>
            <p:cNvPr id="23" name="Oval 42"/>
            <p:cNvSpPr>
              <a:spLocks noChangeArrowheads="1"/>
            </p:cNvSpPr>
            <p:nvPr/>
          </p:nvSpPr>
          <p:spPr bwMode="gray">
            <a:xfrm>
              <a:off x="728" y="2235"/>
              <a:ext cx="716" cy="709"/>
            </a:xfrm>
            <a:prstGeom prst="ellipse">
              <a:avLst/>
            </a:prstGeom>
            <a:gradFill rotWithShape="1">
              <a:gsLst>
                <a:gs pos="0">
                  <a:schemeClr val="hlink"/>
                </a:gs>
                <a:gs pos="100000">
                  <a:schemeClr val="hlink">
                    <a:gamma/>
                    <a:shade val="31765"/>
                    <a:invGamma/>
                  </a:schemeClr>
                </a:gs>
              </a:gsLst>
              <a:lin ang="5400000" scaled="1"/>
            </a:gradFill>
            <a:ln w="38100" algn="ctr">
              <a:solidFill>
                <a:srgbClr val="F8F8F8">
                  <a:alpha val="80000"/>
                </a:srgbClr>
              </a:solidFill>
              <a:round/>
              <a:headEnd/>
              <a:tailEnd/>
            </a:ln>
            <a:effectLst/>
          </p:spPr>
          <p:txBody>
            <a:bodyPr wrap="none" anchor="ctr"/>
            <a:lstStyle/>
            <a:p>
              <a:endParaRPr lang="zh-CN" altLang="en-US">
                <a:ea typeface="宋体" pitchFamily="2" charset="-122"/>
              </a:endParaRPr>
            </a:p>
          </p:txBody>
        </p:sp>
        <p:pic>
          <p:nvPicPr>
            <p:cNvPr id="24" name="Picture 43" descr="cir_lighteffect0"/>
            <p:cNvPicPr>
              <a:picLocks noChangeAspect="1" noChangeArrowheads="1"/>
            </p:cNvPicPr>
            <p:nvPr/>
          </p:nvPicPr>
          <p:blipFill>
            <a:blip r:embed="rId3" cstate="print">
              <a:lum bright="18000" contrast="-12000"/>
            </a:blip>
            <a:srcRect/>
            <a:stretch>
              <a:fillRect/>
            </a:stretch>
          </p:blipFill>
          <p:spPr bwMode="gray">
            <a:xfrm>
              <a:off x="708" y="2203"/>
              <a:ext cx="751" cy="644"/>
            </a:xfrm>
            <a:prstGeom prst="rect">
              <a:avLst/>
            </a:prstGeom>
            <a:noFill/>
            <a:ln w="9525">
              <a:noFill/>
              <a:miter lim="800000"/>
              <a:headEnd/>
              <a:tailEnd/>
            </a:ln>
          </p:spPr>
        </p:pic>
      </p:grpSp>
      <p:pic>
        <p:nvPicPr>
          <p:cNvPr id="58372" name="Picture 4" descr="http://t2.gstatic.com/images?q=tbn:ANd9GcRG8aflHcEl0G1C4rxGRK9niyG-0Qxa54n4atdaxGIIAjAVUlqC_yqYX9U3"/>
          <p:cNvPicPr>
            <a:picLocks noChangeAspect="1" noChangeArrowheads="1"/>
          </p:cNvPicPr>
          <p:nvPr/>
        </p:nvPicPr>
        <p:blipFill>
          <a:blip r:embed="rId4" cstate="print"/>
          <a:srcRect/>
          <a:stretch>
            <a:fillRect/>
          </a:stretch>
        </p:blipFill>
        <p:spPr bwMode="auto">
          <a:xfrm>
            <a:off x="4102596" y="2924944"/>
            <a:ext cx="1333500" cy="1333501"/>
          </a:xfrm>
          <a:prstGeom prst="rect">
            <a:avLst/>
          </a:prstGeom>
          <a:noFill/>
        </p:spPr>
      </p:pic>
      <p:sp>
        <p:nvSpPr>
          <p:cNvPr id="27" name="Rectangle 26"/>
          <p:cNvSpPr/>
          <p:nvPr/>
        </p:nvSpPr>
        <p:spPr>
          <a:xfrm>
            <a:off x="4572000" y="2132856"/>
            <a:ext cx="697627" cy="369332"/>
          </a:xfrm>
          <a:prstGeom prst="rect">
            <a:avLst/>
          </a:prstGeom>
        </p:spPr>
        <p:txBody>
          <a:bodyPr wrap="none">
            <a:spAutoFit/>
          </a:bodyPr>
          <a:lstStyle/>
          <a:p>
            <a:r>
              <a:rPr lang="fr-FR" b="1" dirty="0" smtClean="0">
                <a:solidFill>
                  <a:schemeClr val="tx2"/>
                </a:solidFill>
              </a:rPr>
              <a:t>1955</a:t>
            </a:r>
            <a:endParaRPr lang="fr-FR" b="1" dirty="0">
              <a:solidFill>
                <a:schemeClr val="tx2"/>
              </a:solidFill>
            </a:endParaRPr>
          </a:p>
        </p:txBody>
      </p:sp>
      <p:sp>
        <p:nvSpPr>
          <p:cNvPr id="28" name="Rectangle 27"/>
          <p:cNvSpPr/>
          <p:nvPr/>
        </p:nvSpPr>
        <p:spPr>
          <a:xfrm>
            <a:off x="4283968" y="1628800"/>
            <a:ext cx="1130438" cy="369332"/>
          </a:xfrm>
          <a:prstGeom prst="rect">
            <a:avLst/>
          </a:prstGeom>
        </p:spPr>
        <p:txBody>
          <a:bodyPr wrap="none">
            <a:spAutoFit/>
          </a:bodyPr>
          <a:lstStyle/>
          <a:p>
            <a:pPr rtl="1"/>
            <a:r>
              <a:rPr lang="ar-TN" b="1" dirty="0" smtClean="0"/>
              <a:t>الأمم المتحدة</a:t>
            </a:r>
            <a:endParaRPr lang="ar-TN" b="1" dirty="0"/>
          </a:p>
        </p:txBody>
      </p:sp>
      <p:sp>
        <p:nvSpPr>
          <p:cNvPr id="30" name="Rectangle 29"/>
          <p:cNvSpPr/>
          <p:nvPr/>
        </p:nvSpPr>
        <p:spPr>
          <a:xfrm>
            <a:off x="5436096" y="4221088"/>
            <a:ext cx="1656185" cy="646331"/>
          </a:xfrm>
          <a:prstGeom prst="rect">
            <a:avLst/>
          </a:prstGeom>
        </p:spPr>
        <p:txBody>
          <a:bodyPr wrap="square">
            <a:spAutoFit/>
          </a:bodyPr>
          <a:lstStyle/>
          <a:p>
            <a:pPr algn="ctr"/>
            <a:r>
              <a:rPr lang="ar-TN" b="1" dirty="0" smtClean="0"/>
              <a:t>منظمة التعاون</a:t>
            </a:r>
            <a:endParaRPr lang="fr-FR" b="1" dirty="0" smtClean="0"/>
          </a:p>
          <a:p>
            <a:pPr algn="ctr"/>
            <a:r>
              <a:rPr lang="ar-TN" b="1" dirty="0" smtClean="0"/>
              <a:t> والتنمية الاقتصادية</a:t>
            </a:r>
            <a:endParaRPr lang="fr-FR" b="1" dirty="0"/>
          </a:p>
        </p:txBody>
      </p:sp>
      <p:sp>
        <p:nvSpPr>
          <p:cNvPr id="31" name="Rectangle 30"/>
          <p:cNvSpPr/>
          <p:nvPr/>
        </p:nvSpPr>
        <p:spPr>
          <a:xfrm>
            <a:off x="5940152" y="4797152"/>
            <a:ext cx="697627" cy="369332"/>
          </a:xfrm>
          <a:prstGeom prst="rect">
            <a:avLst/>
          </a:prstGeom>
        </p:spPr>
        <p:txBody>
          <a:bodyPr wrap="none">
            <a:spAutoFit/>
          </a:bodyPr>
          <a:lstStyle/>
          <a:p>
            <a:r>
              <a:rPr lang="fr-FR" b="1" dirty="0" smtClean="0"/>
              <a:t>1969</a:t>
            </a:r>
            <a:endParaRPr lang="fr-FR" b="1" dirty="0"/>
          </a:p>
        </p:txBody>
      </p:sp>
      <p:sp>
        <p:nvSpPr>
          <p:cNvPr id="32" name="Rectangle 31"/>
          <p:cNvSpPr/>
          <p:nvPr/>
        </p:nvSpPr>
        <p:spPr>
          <a:xfrm>
            <a:off x="2934555" y="4077072"/>
            <a:ext cx="989373" cy="646331"/>
          </a:xfrm>
          <a:prstGeom prst="rect">
            <a:avLst/>
          </a:prstGeom>
        </p:spPr>
        <p:txBody>
          <a:bodyPr wrap="none">
            <a:spAutoFit/>
          </a:bodyPr>
          <a:lstStyle/>
          <a:p>
            <a:pPr algn="ctr"/>
            <a:r>
              <a:rPr lang="ar-TN" b="1" dirty="0" smtClean="0"/>
              <a:t>الاتحاد</a:t>
            </a:r>
            <a:endParaRPr lang="fr-FR" b="1" dirty="0" smtClean="0"/>
          </a:p>
          <a:p>
            <a:pPr algn="ctr"/>
            <a:r>
              <a:rPr lang="ar-TN" b="1" dirty="0" smtClean="0"/>
              <a:t> الأوروبي</a:t>
            </a:r>
            <a:r>
              <a:rPr lang="ar-TN" dirty="0" smtClean="0"/>
              <a:t> </a:t>
            </a:r>
            <a:endParaRPr lang="fr-FR" dirty="0"/>
          </a:p>
        </p:txBody>
      </p:sp>
      <p:sp>
        <p:nvSpPr>
          <p:cNvPr id="33" name="Rectangle 32"/>
          <p:cNvSpPr/>
          <p:nvPr/>
        </p:nvSpPr>
        <p:spPr>
          <a:xfrm>
            <a:off x="3082285" y="4653136"/>
            <a:ext cx="697627" cy="369332"/>
          </a:xfrm>
          <a:prstGeom prst="rect">
            <a:avLst/>
          </a:prstGeom>
        </p:spPr>
        <p:txBody>
          <a:bodyPr wrap="none">
            <a:spAutoFit/>
          </a:bodyPr>
          <a:lstStyle/>
          <a:p>
            <a:r>
              <a:rPr lang="fr-FR" b="1" dirty="0" smtClean="0"/>
              <a:t>1995</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 calcmode="lin" valueType="num">
                                      <p:cBhvr additive="base">
                                        <p:cTn id="23" dur="500" fill="hold"/>
                                        <p:tgtEl>
                                          <p:spTgt spid="33"/>
                                        </p:tgtEl>
                                        <p:attrNameLst>
                                          <p:attrName>ppt_x</p:attrName>
                                        </p:attrNameLst>
                                      </p:cBhvr>
                                      <p:tavLst>
                                        <p:tav tm="0">
                                          <p:val>
                                            <p:strVal val="#ppt_x"/>
                                          </p:val>
                                        </p:tav>
                                        <p:tav tm="100000">
                                          <p:val>
                                            <p:strVal val="#ppt_x"/>
                                          </p:val>
                                        </p:tav>
                                      </p:tavLst>
                                    </p:anim>
                                    <p:anim calcmode="lin" valueType="num">
                                      <p:cBhvr additive="base">
                                        <p:cTn id="24" dur="500" fill="hold"/>
                                        <p:tgtEl>
                                          <p:spTgt spid="3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500" fill="hold"/>
                                        <p:tgtEl>
                                          <p:spTgt spid="32"/>
                                        </p:tgtEl>
                                        <p:attrNameLst>
                                          <p:attrName>ppt_x</p:attrName>
                                        </p:attrNameLst>
                                      </p:cBhvr>
                                      <p:tavLst>
                                        <p:tav tm="0">
                                          <p:val>
                                            <p:strVal val="#ppt_x"/>
                                          </p:val>
                                        </p:tav>
                                        <p:tav tm="100000">
                                          <p:val>
                                            <p:strVal val="#ppt_x"/>
                                          </p:val>
                                        </p:tav>
                                      </p:tavLst>
                                    </p:anim>
                                    <p:anim calcmode="lin" valueType="num">
                                      <p:cBhvr additive="base">
                                        <p:cTn id="28" dur="500" fill="hold"/>
                                        <p:tgtEl>
                                          <p:spTgt spid="3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 calcmode="lin" valueType="num">
                                      <p:cBhvr additive="base">
                                        <p:cTn id="39" dur="500" fill="hold"/>
                                        <p:tgtEl>
                                          <p:spTgt spid="31"/>
                                        </p:tgtEl>
                                        <p:attrNameLst>
                                          <p:attrName>ppt_x</p:attrName>
                                        </p:attrNameLst>
                                      </p:cBhvr>
                                      <p:tavLst>
                                        <p:tav tm="0">
                                          <p:val>
                                            <p:strVal val="#ppt_x"/>
                                          </p:val>
                                        </p:tav>
                                        <p:tav tm="100000">
                                          <p:val>
                                            <p:strVal val="#ppt_x"/>
                                          </p:val>
                                        </p:tav>
                                      </p:tavLst>
                                    </p:anim>
                                    <p:anim calcmode="lin" valueType="num">
                                      <p:cBhvr additive="base">
                                        <p:cTn id="40" dur="500" fill="hold"/>
                                        <p:tgtEl>
                                          <p:spTgt spid="31"/>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ppt_x"/>
                                          </p:val>
                                        </p:tav>
                                        <p:tav tm="100000">
                                          <p:val>
                                            <p:strVal val="#ppt_x"/>
                                          </p:val>
                                        </p:tav>
                                      </p:tavLst>
                                    </p:anim>
                                    <p:anim calcmode="lin" valueType="num">
                                      <p:cBhvr additive="base">
                                        <p:cTn id="44" dur="500" fill="hold"/>
                                        <p:tgtEl>
                                          <p:spTgt spid="22"/>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8372"/>
                                        </p:tgtEl>
                                        <p:attrNameLst>
                                          <p:attrName>style.visibility</p:attrName>
                                        </p:attrNameLst>
                                      </p:cBhvr>
                                      <p:to>
                                        <p:strVal val="visible"/>
                                      </p:to>
                                    </p:set>
                                    <p:anim calcmode="lin" valueType="num">
                                      <p:cBhvr additive="base">
                                        <p:cTn id="47" dur="500" fill="hold"/>
                                        <p:tgtEl>
                                          <p:spTgt spid="58372"/>
                                        </p:tgtEl>
                                        <p:attrNameLst>
                                          <p:attrName>ppt_x</p:attrName>
                                        </p:attrNameLst>
                                      </p:cBhvr>
                                      <p:tavLst>
                                        <p:tav tm="0">
                                          <p:val>
                                            <p:strVal val="#ppt_x"/>
                                          </p:val>
                                        </p:tav>
                                        <p:tav tm="100000">
                                          <p:val>
                                            <p:strVal val="#ppt_x"/>
                                          </p:val>
                                        </p:tav>
                                      </p:tavLst>
                                    </p:anim>
                                    <p:anim calcmode="lin" valueType="num">
                                      <p:cBhvr additive="base">
                                        <p:cTn id="48" dur="500" fill="hold"/>
                                        <p:tgtEl>
                                          <p:spTgt spid="583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7" grpId="0"/>
      <p:bldP spid="28" grpId="0"/>
      <p:bldP spid="30" grpId="0"/>
      <p:bldP spid="31" grpId="0"/>
      <p:bldP spid="32"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4697427"/>
          </a:xfrm>
        </p:spPr>
        <p:txBody>
          <a:bodyPr/>
          <a:lstStyle/>
          <a:p>
            <a:pPr lvl="0" algn="r" rtl="1"/>
            <a:r>
              <a:rPr lang="fr-FR" b="1" smtClean="0"/>
              <a:t>في استطلاع </a:t>
            </a:r>
            <a:r>
              <a:rPr lang="ar-TN" b="1" smtClean="0"/>
              <a:t>ل</a:t>
            </a:r>
            <a:r>
              <a:rPr lang="fr-FR" b="1" smtClean="0"/>
              <a:t>مجلة نيوزويك لعام 2010 </a:t>
            </a:r>
            <a:r>
              <a:rPr lang="ar-TN" b="1" smtClean="0"/>
              <a:t> </a:t>
            </a:r>
            <a:r>
              <a:rPr lang="fr-FR" b="1" smtClean="0"/>
              <a:t>تتزعم فنلندا قائمة أفضل بلد في العالم من حيث </a:t>
            </a:r>
            <a:r>
              <a:rPr lang="fr-FR" b="1" smtClean="0">
                <a:solidFill>
                  <a:srgbClr val="0070C0"/>
                </a:solidFill>
              </a:rPr>
              <a:t>الصحة والدينامية الاقتصادية والتعليم  والبيئة السياسية  ونوعية الحياة</a:t>
            </a:r>
            <a:r>
              <a:rPr lang="fr-FR" smtClean="0">
                <a:solidFill>
                  <a:srgbClr val="111A6B"/>
                </a:solidFill>
              </a:rPr>
              <a:t>.</a:t>
            </a:r>
          </a:p>
          <a:p>
            <a:pPr algn="r" rtl="1"/>
            <a:r>
              <a:rPr lang="fr-FR" b="1" smtClean="0">
                <a:solidFill>
                  <a:srgbClr val="0070C0"/>
                </a:solidFill>
              </a:rPr>
              <a:t>في عام 2010</a:t>
            </a:r>
            <a:r>
              <a:rPr lang="fr-FR" b="1" smtClean="0"/>
              <a:t>، كانت فنلندا البلد السابع الأكثر تنافسية في العالم وفقاً </a:t>
            </a:r>
            <a:r>
              <a:rPr lang="fr-FR" b="1" u="sng" smtClean="0">
                <a:hlinkClick r:id="rId2" tooltip="المنتدى الاقتصادي العالمي"/>
              </a:rPr>
              <a:t>للمنتدى الاقتصادي العالمي</a:t>
            </a:r>
            <a:r>
              <a:rPr lang="fr-FR" smtClean="0"/>
              <a:t>. </a:t>
            </a:r>
          </a:p>
          <a:p>
            <a:pPr algn="r" rtl="1"/>
            <a:r>
              <a:rPr lang="fr-FR" b="1" smtClean="0"/>
              <a:t>تعد</a:t>
            </a:r>
            <a:r>
              <a:rPr lang="ar-TN" b="1" smtClean="0"/>
              <a:t>ّ</a:t>
            </a:r>
            <a:r>
              <a:rPr lang="fr-FR" b="1" smtClean="0"/>
              <a:t> فنلندا حالياً ثالث بلد من حيث نسبة الخريجين إلى السكان في سن </a:t>
            </a:r>
            <a:r>
              <a:rPr lang="fr-FR" b="1" u="sng" smtClean="0">
                <a:hlinkClick r:id="rId3" tooltip="تخرج"/>
              </a:rPr>
              <a:t>التخرج</a:t>
            </a:r>
            <a:r>
              <a:rPr lang="fr-FR" b="1" smtClean="0"/>
              <a:t> العادي حسب كتاب حقائق </a:t>
            </a:r>
            <a:r>
              <a:rPr lang="fr-FR" b="1" u="sng" smtClean="0">
                <a:hlinkClick r:id="rId4" tooltip="منظمة التعاون والتنمية الاقتصادية"/>
              </a:rPr>
              <a:t>منظمة التعاون والتنمية الاقتصادية</a:t>
            </a:r>
            <a:r>
              <a:rPr lang="fr-FR" b="1" smtClean="0"/>
              <a:t> لعام 2010</a:t>
            </a:r>
            <a:endParaRPr lang="fr-FR" b="1"/>
          </a:p>
        </p:txBody>
      </p:sp>
      <p:sp>
        <p:nvSpPr>
          <p:cNvPr id="4" name="Rectangle 3"/>
          <p:cNvSpPr/>
          <p:nvPr/>
        </p:nvSpPr>
        <p:spPr>
          <a:xfrm>
            <a:off x="2143108" y="428604"/>
            <a:ext cx="4714908" cy="1015663"/>
          </a:xfrm>
          <a:prstGeom prst="rect">
            <a:avLst/>
          </a:prstGeom>
          <a:noFill/>
        </p:spPr>
        <p:txBody>
          <a:bodyPr wrap="square" lIns="91440" tIns="45720" rIns="91440" bIns="45720">
            <a:spAutoFit/>
            <a:scene3d>
              <a:camera prst="orthographicFront"/>
              <a:lightRig rig="threePt" dir="t"/>
            </a:scene3d>
            <a:sp3d extrusionH="57150">
              <a:bevelT w="38100" h="38100" prst="convex"/>
            </a:sp3d>
          </a:bodyPr>
          <a:lstStyle/>
          <a:p>
            <a:pPr algn="ctr"/>
            <a:r>
              <a:rPr lang="ar-TN" sz="6000" b="1" cap="none"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75057" dist="38100" dir="5400000" sy="-20000" rotWithShape="0">
                    <a:prstClr val="black">
                      <a:alpha val="25000"/>
                    </a:prstClr>
                  </a:outerShdw>
                </a:effectLst>
              </a:rPr>
              <a:t>تنمية وتعليــــــم</a:t>
            </a:r>
            <a:endParaRPr lang="fr-FR" sz="6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75057" dist="38100" dir="5400000" sy="-20000" rotWithShape="0">
                  <a:prstClr val="black">
                    <a:alpha val="25000"/>
                  </a:prst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07904" y="1628800"/>
            <a:ext cx="4473234" cy="5693866"/>
          </a:xfrm>
          <a:prstGeom prst="rect">
            <a:avLst/>
          </a:prstGeom>
          <a:noFill/>
          <a:ln w="57150">
            <a:noFill/>
          </a:ln>
        </p:spPr>
        <p:txBody>
          <a:bodyPr wrap="square" lIns="91440" tIns="45720" rIns="91440" bIns="45720">
            <a:spAutoFit/>
          </a:bodyPr>
          <a:lstStyle/>
          <a:p>
            <a:pPr algn="ctr" rtl="1">
              <a:buFont typeface="Arial" pitchFamily="34" charset="0"/>
              <a:buChar char="•"/>
            </a:pPr>
            <a:r>
              <a:rPr lang="ar-TN" sz="3200" b="1" dirty="0" smtClean="0"/>
              <a:t>زادت مبيعات نوكيا عام</a:t>
            </a:r>
            <a:r>
              <a:rPr lang="en-US" sz="3200" b="1" dirty="0" smtClean="0"/>
              <a:t> 2006 </a:t>
            </a:r>
            <a:r>
              <a:rPr lang="ar-TN" sz="3200" b="1" dirty="0" smtClean="0"/>
              <a:t>بنحو</a:t>
            </a:r>
            <a:r>
              <a:rPr lang="en-US" sz="3200" b="1" dirty="0" smtClean="0"/>
              <a:t> 20 </a:t>
            </a:r>
            <a:r>
              <a:rPr lang="ar-TN" sz="3200" b="1" dirty="0" smtClean="0"/>
              <a:t>في المائة لتصل إلى</a:t>
            </a:r>
            <a:r>
              <a:rPr lang="en-US" sz="3200" b="1" dirty="0" smtClean="0"/>
              <a:t> 41.1 </a:t>
            </a:r>
            <a:r>
              <a:rPr lang="ar-TN" sz="3200" b="1" dirty="0" smtClean="0"/>
              <a:t>مليار </a:t>
            </a:r>
            <a:r>
              <a:rPr lang="ar-TN" sz="3200" b="1" dirty="0" err="1" smtClean="0"/>
              <a:t>يورو</a:t>
            </a:r>
            <a:r>
              <a:rPr lang="en-US" sz="3200" b="1" dirty="0" smtClean="0"/>
              <a:t> </a:t>
            </a:r>
            <a:r>
              <a:rPr lang="ar-TN" sz="3200" b="1" dirty="0" smtClean="0"/>
              <a:t>أي نحو</a:t>
            </a:r>
            <a:r>
              <a:rPr lang="en-US" sz="3200" b="1" dirty="0" smtClean="0"/>
              <a:t> 53 </a:t>
            </a:r>
            <a:r>
              <a:rPr lang="ar-TN" sz="3200" b="1" dirty="0" smtClean="0"/>
              <a:t>مليار دولار</a:t>
            </a:r>
          </a:p>
          <a:p>
            <a:pPr algn="r" rtl="1"/>
            <a:endParaRPr lang="ar-TN" sz="2800" b="1" dirty="0" smtClean="0"/>
          </a:p>
          <a:p>
            <a:pPr algn="r" rtl="1">
              <a:buFont typeface="Arial" pitchFamily="34" charset="0"/>
              <a:buChar char="•"/>
            </a:pPr>
            <a:r>
              <a:rPr lang="en-US" sz="3200" b="1" dirty="0" smtClean="0"/>
              <a:t> </a:t>
            </a:r>
            <a:r>
              <a:rPr lang="ar-TN" sz="3200" b="1" dirty="0" smtClean="0"/>
              <a:t>نوكيا أصبحت من أكبر</a:t>
            </a:r>
            <a:r>
              <a:rPr lang="en-US" sz="3200" b="1" dirty="0" smtClean="0"/>
              <a:t> </a:t>
            </a:r>
            <a:r>
              <a:rPr lang="ar-TN" sz="3200" b="1" u="sng" dirty="0" smtClean="0">
                <a:hlinkClick r:id="rId2"/>
              </a:rPr>
              <a:t>شركات</a:t>
            </a:r>
            <a:r>
              <a:rPr lang="en-US" sz="3200" b="1" dirty="0" smtClean="0">
                <a:hlinkClick r:id="rId2"/>
              </a:rPr>
              <a:t> </a:t>
            </a:r>
            <a:r>
              <a:rPr lang="ar-TN" sz="3200" b="1" dirty="0" smtClean="0"/>
              <a:t>التوظيف في فنلندا وربما العالم، حيث تمكنت من خلق ≥   40</a:t>
            </a:r>
            <a:r>
              <a:rPr lang="en-US" sz="3200" b="1" dirty="0" smtClean="0"/>
              <a:t> </a:t>
            </a:r>
            <a:r>
              <a:rPr lang="ar-TN" sz="3200" b="1" dirty="0" smtClean="0"/>
              <a:t>ألف وظيفة</a:t>
            </a:r>
            <a:r>
              <a:rPr lang="en-US" sz="3200" b="1" dirty="0" smtClean="0"/>
              <a:t>.</a:t>
            </a:r>
            <a:endParaRPr lang="ar-TN"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endParaRPr lang="ar-TN"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fr-FR"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56322" name="Picture 2" descr="http://t1.gstatic.com/images?q=tbn:ANd9GcRUKwXWcMmqdT90p2UkbKRy75qi6kd_pB5P0dcmB_afdr_QjymV"/>
          <p:cNvPicPr>
            <a:picLocks noChangeAspect="1" noChangeArrowheads="1"/>
          </p:cNvPicPr>
          <p:nvPr/>
        </p:nvPicPr>
        <p:blipFill>
          <a:blip r:embed="rId3" cstate="print"/>
          <a:srcRect/>
          <a:stretch>
            <a:fillRect/>
          </a:stretch>
        </p:blipFill>
        <p:spPr bwMode="auto">
          <a:xfrm>
            <a:off x="755576" y="2780928"/>
            <a:ext cx="2499493" cy="1872208"/>
          </a:xfrm>
          <a:prstGeom prst="rect">
            <a:avLst/>
          </a:prstGeom>
          <a:noFill/>
        </p:spPr>
      </p:pic>
      <p:sp>
        <p:nvSpPr>
          <p:cNvPr id="4" name="Rectangle 3"/>
          <p:cNvSpPr/>
          <p:nvPr/>
        </p:nvSpPr>
        <p:spPr>
          <a:xfrm>
            <a:off x="899592" y="620688"/>
            <a:ext cx="5904656" cy="1077218"/>
          </a:xfrm>
          <a:prstGeom prst="rect">
            <a:avLst/>
          </a:prstGeom>
        </p:spPr>
        <p:txBody>
          <a:bodyPr wrap="square">
            <a:spAutoFit/>
          </a:bodyPr>
          <a:lstStyle/>
          <a:p>
            <a:pPr algn="ctr" rtl="1"/>
            <a:r>
              <a:rPr lang="ar-TN" sz="3200" b="1" dirty="0" smtClean="0">
                <a:ln w="10541" cmpd="sng">
                  <a:solidFill>
                    <a:schemeClr val="accent1">
                      <a:shade val="88000"/>
                      <a:satMod val="110000"/>
                    </a:schemeClr>
                  </a:solidFill>
                  <a:prstDash val="solid"/>
                </a:ln>
                <a:solidFill>
                  <a:srgbClr val="091BC9"/>
                </a:solidFill>
              </a:rPr>
              <a:t>نوكيا أكبر شركات الهاتف الجوّال </a:t>
            </a:r>
            <a:br>
              <a:rPr lang="ar-TN" sz="3200" b="1" dirty="0" smtClean="0">
                <a:ln w="10541" cmpd="sng">
                  <a:solidFill>
                    <a:schemeClr val="accent1">
                      <a:shade val="88000"/>
                      <a:satMod val="110000"/>
                    </a:schemeClr>
                  </a:solidFill>
                  <a:prstDash val="solid"/>
                </a:ln>
                <a:solidFill>
                  <a:srgbClr val="091BC9"/>
                </a:solidFill>
              </a:rPr>
            </a:br>
            <a:r>
              <a:rPr lang="ar-TN" sz="3200" b="1" dirty="0" smtClean="0">
                <a:ln w="10541" cmpd="sng">
                  <a:solidFill>
                    <a:schemeClr val="accent1">
                      <a:shade val="88000"/>
                      <a:satMod val="110000"/>
                    </a:schemeClr>
                  </a:solidFill>
                  <a:prstDash val="solid"/>
                </a:ln>
                <a:solidFill>
                  <a:srgbClr val="091BC9"/>
                </a:solidFill>
              </a:rPr>
              <a:t>شركة فنلنديّة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6322"/>
                                        </p:tgtEl>
                                      </p:cBhvr>
                                    </p:animEffect>
                                    <p:animScale>
                                      <p:cBhvr>
                                        <p:cTn id="7" dur="250" autoRev="1" fill="hold"/>
                                        <p:tgtEl>
                                          <p:spTgt spid="5632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85860"/>
            <a:ext cx="8229600" cy="4840303"/>
          </a:xfrm>
        </p:spPr>
        <p:txBody>
          <a:bodyPr/>
          <a:lstStyle/>
          <a:p>
            <a:pPr algn="r" rtl="1"/>
            <a:r>
              <a:rPr lang="ar-TN" b="1" dirty="0" smtClean="0"/>
              <a:t>النظام التعليمي الفنلندي لا تزيد تجربته،على أقصى تقدير عن ثلاثة عقود من الزمان، واستطاع في هذا الظرف القصير أن يصبح نموذجا فريدا في العالم..</a:t>
            </a:r>
          </a:p>
          <a:p>
            <a:pPr algn="r" rtl="1"/>
            <a:r>
              <a:rPr lang="ar-TN" b="1" dirty="0" smtClean="0"/>
              <a:t>انكبّ حوله العلماء والمختصون يدرسون أسباب نجاحه وتفوقه وإمكانية تصديره إلى دول أخرى</a:t>
            </a:r>
            <a:r>
              <a:rPr lang="en-US" b="1" dirty="0" smtClean="0"/>
              <a:t>. </a:t>
            </a:r>
            <a:endParaRPr lang="ar-TN" b="1" dirty="0" smtClean="0"/>
          </a:p>
          <a:p>
            <a:pPr algn="r" rtl="1"/>
            <a:r>
              <a:rPr lang="ar-TN" b="1" dirty="0" smtClean="0"/>
              <a:t>إذا سألت القائمين على تطبيقه عن أسباب تفوقهم ، كانت الإجابة باختصار</a:t>
            </a:r>
            <a:r>
              <a:rPr lang="en-US" b="1" dirty="0" smtClean="0"/>
              <a:t>: </a:t>
            </a:r>
            <a:r>
              <a:rPr lang="ar-TN" b="1" dirty="0" smtClean="0"/>
              <a:t>إنّها الإرادة السياسية والرغبة الملحّة في النمو والتقدم، إنّه </a:t>
            </a:r>
            <a:r>
              <a:rPr lang="ar-TN" b="1" dirty="0" smtClean="0">
                <a:solidFill>
                  <a:srgbClr val="FF0000"/>
                </a:solidFill>
              </a:rPr>
              <a:t>الاستثمار في المعلم </a:t>
            </a:r>
            <a:r>
              <a:rPr lang="ar-TN" b="1" dirty="0" err="1" smtClean="0">
                <a:solidFill>
                  <a:srgbClr val="FF0000"/>
                </a:solidFill>
              </a:rPr>
              <a:t>وتفعيل</a:t>
            </a:r>
            <a:r>
              <a:rPr lang="ar-TN" b="1" dirty="0" smtClean="0">
                <a:solidFill>
                  <a:srgbClr val="FF0000"/>
                </a:solidFill>
              </a:rPr>
              <a:t> مهنة التعليم</a:t>
            </a:r>
            <a:endParaRPr lang="fr-FR" dirty="0">
              <a:solidFill>
                <a:srgbClr val="FF0000"/>
              </a:solidFill>
            </a:endParaRPr>
          </a:p>
        </p:txBody>
      </p:sp>
      <p:sp>
        <p:nvSpPr>
          <p:cNvPr id="4" name="Rectangle 3"/>
          <p:cNvSpPr/>
          <p:nvPr/>
        </p:nvSpPr>
        <p:spPr>
          <a:xfrm>
            <a:off x="107504" y="500042"/>
            <a:ext cx="7500958" cy="707886"/>
          </a:xfrm>
          <a:prstGeom prst="rect">
            <a:avLst/>
          </a:prstGeom>
          <a:noFill/>
        </p:spPr>
        <p:txBody>
          <a:bodyPr wrap="square" lIns="91440" tIns="45720" rIns="91440" bIns="45720">
            <a:spAutoFit/>
          </a:bodyPr>
          <a:lstStyle/>
          <a:p>
            <a:pPr algn="ctr"/>
            <a:r>
              <a:rPr lang="ar-TN" sz="4000" b="1" cap="none" spc="0" dirty="0" smtClean="0">
                <a:ln w="1905"/>
                <a:solidFill>
                  <a:srgbClr val="D7431B"/>
                </a:solidFill>
                <a:effectLst>
                  <a:innerShdw blurRad="69850" dist="43180" dir="5400000">
                    <a:srgbClr val="000000">
                      <a:alpha val="65000"/>
                    </a:srgbClr>
                  </a:innerShdw>
                </a:effectLst>
              </a:rPr>
              <a:t>في فنلندا التربية والتعليم أيضا في القمّة</a:t>
            </a:r>
            <a:endParaRPr lang="fr-FR" sz="4000" b="1" cap="none" spc="0" dirty="0">
              <a:ln w="1905"/>
              <a:solidFill>
                <a:srgbClr val="D7431B"/>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57553"/>
            <a:ext cx="8229600" cy="5411807"/>
          </a:xfrm>
          <a:noFill/>
          <a:ln w="57150">
            <a:noFill/>
          </a:ln>
        </p:spPr>
        <p:txBody>
          <a:bodyPr/>
          <a:lstStyle/>
          <a:p>
            <a:pPr algn="ctr" rtl="1">
              <a:buNone/>
            </a:pPr>
            <a:r>
              <a:rPr lang="ar-TN" b="1" dirty="0" smtClean="0">
                <a:solidFill>
                  <a:srgbClr val="0000FF"/>
                </a:solidFill>
              </a:rPr>
              <a:t>الدّراسات والتّقييمات الدّوليّة للأنظمة التّربويّة وأدائها وخاصّة منها برنامج  </a:t>
            </a:r>
            <a:r>
              <a:rPr lang="fr-FR" b="1" dirty="0" smtClean="0">
                <a:solidFill>
                  <a:srgbClr val="0000FF"/>
                </a:solidFill>
              </a:rPr>
              <a:t>PISA</a:t>
            </a:r>
            <a:r>
              <a:rPr lang="ar-TN" b="1" dirty="0" smtClean="0">
                <a:solidFill>
                  <a:srgbClr val="0000FF"/>
                </a:solidFill>
              </a:rPr>
              <a:t> </a:t>
            </a:r>
          </a:p>
          <a:p>
            <a:pPr algn="ctr" rtl="1">
              <a:buNone/>
            </a:pPr>
            <a:r>
              <a:rPr lang="ar-TN" b="1" dirty="0" smtClean="0"/>
              <a:t>الذّي يجرى كلّ 3 سنوات منذ 2000</a:t>
            </a:r>
            <a:endParaRPr lang="fr-FR" b="1" dirty="0" smtClean="0">
              <a:solidFill>
                <a:srgbClr val="00B050"/>
              </a:solidFill>
            </a:endParaRPr>
          </a:p>
          <a:p>
            <a:pPr algn="ctr" rtl="1">
              <a:buNone/>
            </a:pPr>
            <a:r>
              <a:rPr lang="en-US" sz="2800" b="1" u="dbl" dirty="0" smtClean="0"/>
              <a:t>PISA</a:t>
            </a:r>
            <a:r>
              <a:rPr lang="en-US" sz="2400" b="1" u="dbl" dirty="0" smtClean="0"/>
              <a:t>:</a:t>
            </a:r>
            <a:r>
              <a:rPr lang="en-US" sz="2800" b="1" u="dbl" dirty="0" smtClean="0"/>
              <a:t> </a:t>
            </a:r>
            <a:r>
              <a:rPr lang="en-US" sz="3600" b="1" u="dbl" dirty="0" err="1" smtClean="0">
                <a:solidFill>
                  <a:srgbClr val="00B050"/>
                </a:solidFill>
              </a:rPr>
              <a:t>P</a:t>
            </a:r>
            <a:r>
              <a:rPr lang="en-US" sz="2400" b="1" u="dbl" dirty="0" err="1" smtClean="0"/>
              <a:t>rogramme</a:t>
            </a:r>
            <a:r>
              <a:rPr lang="en-US" sz="2400" b="1" u="dbl" dirty="0" smtClean="0"/>
              <a:t> in </a:t>
            </a:r>
            <a:r>
              <a:rPr lang="en-US" sz="3600" b="1" u="dbl" dirty="0" smtClean="0">
                <a:solidFill>
                  <a:srgbClr val="00B050"/>
                </a:solidFill>
              </a:rPr>
              <a:t>I</a:t>
            </a:r>
            <a:r>
              <a:rPr lang="en-US" sz="2400" b="1" u="dbl" dirty="0" smtClean="0"/>
              <a:t>nternational</a:t>
            </a:r>
            <a:r>
              <a:rPr lang="en-US" sz="2800" b="1" u="dbl" dirty="0" smtClean="0"/>
              <a:t> </a:t>
            </a:r>
            <a:r>
              <a:rPr lang="en-US" sz="3600" b="1" u="dbl" dirty="0" smtClean="0">
                <a:solidFill>
                  <a:srgbClr val="00B050"/>
                </a:solidFill>
              </a:rPr>
              <a:t>S</a:t>
            </a:r>
            <a:r>
              <a:rPr lang="en-US" sz="2400" b="1" u="dbl" dirty="0" smtClean="0"/>
              <a:t>tudent</a:t>
            </a:r>
            <a:r>
              <a:rPr lang="en-US" sz="2800" b="1" u="dbl" dirty="0" smtClean="0"/>
              <a:t> </a:t>
            </a:r>
            <a:r>
              <a:rPr lang="en-US" sz="3600" b="1" u="dbl" dirty="0" smtClean="0">
                <a:solidFill>
                  <a:srgbClr val="00B050"/>
                </a:solidFill>
              </a:rPr>
              <a:t>A</a:t>
            </a:r>
            <a:r>
              <a:rPr lang="en-US" sz="2400" b="1" u="dbl" dirty="0" smtClean="0"/>
              <a:t>ssessment</a:t>
            </a:r>
            <a:endParaRPr lang="fr-FR" sz="2400" dirty="0" smtClean="0"/>
          </a:p>
          <a:p>
            <a:pPr algn="ctr" rtl="1">
              <a:buNone/>
            </a:pPr>
            <a:r>
              <a:rPr lang="ar-TN" sz="2800" b="1" dirty="0" smtClean="0">
                <a:solidFill>
                  <a:schemeClr val="tx2"/>
                </a:solidFill>
              </a:rPr>
              <a:t>تقييمات سنة </a:t>
            </a:r>
            <a:r>
              <a:rPr lang="en-US" sz="2800" b="1" u="sng" dirty="0" smtClean="0">
                <a:solidFill>
                  <a:schemeClr val="tx2"/>
                </a:solidFill>
              </a:rPr>
              <a:t>2000 </a:t>
            </a:r>
            <a:r>
              <a:rPr lang="ar-TN" sz="2800" b="1" u="sng" dirty="0" smtClean="0">
                <a:solidFill>
                  <a:schemeClr val="tx2"/>
                </a:solidFill>
              </a:rPr>
              <a:t> تحصّلت </a:t>
            </a:r>
            <a:r>
              <a:rPr lang="ar-TN" sz="3600" b="1" u="sng" dirty="0" smtClean="0">
                <a:solidFill>
                  <a:schemeClr val="tx2"/>
                </a:solidFill>
                <a:cs typeface="Al-Mothnna" pitchFamily="2" charset="-78"/>
              </a:rPr>
              <a:t>فنلندا</a:t>
            </a:r>
            <a:r>
              <a:rPr lang="ar-TN" sz="3600" b="1" u="sng" dirty="0" smtClean="0">
                <a:solidFill>
                  <a:schemeClr val="tx2"/>
                </a:solidFill>
              </a:rPr>
              <a:t> </a:t>
            </a:r>
            <a:r>
              <a:rPr lang="ar-TN" sz="2800" b="1" u="sng" dirty="0" smtClean="0">
                <a:solidFill>
                  <a:schemeClr val="tx2"/>
                </a:solidFill>
              </a:rPr>
              <a:t>على </a:t>
            </a:r>
            <a:r>
              <a:rPr lang="ar-TN" sz="2800" b="1" u="sng" dirty="0" smtClean="0">
                <a:solidFill>
                  <a:schemeClr val="accent1">
                    <a:lumMod val="75000"/>
                  </a:schemeClr>
                </a:solidFill>
              </a:rPr>
              <a:t>المرتبة الأولى </a:t>
            </a:r>
            <a:r>
              <a:rPr lang="ar-TN" sz="2800" b="1" u="sng" dirty="0" smtClean="0">
                <a:solidFill>
                  <a:schemeClr val="tx2"/>
                </a:solidFill>
              </a:rPr>
              <a:t>من بين </a:t>
            </a:r>
            <a:r>
              <a:rPr lang="fr-FR" b="1" u="sng" dirty="0" smtClean="0">
                <a:solidFill>
                  <a:schemeClr val="tx2"/>
                </a:solidFill>
              </a:rPr>
              <a:t>43</a:t>
            </a:r>
            <a:r>
              <a:rPr lang="ar-TN" sz="2800" b="1" u="sng" dirty="0" smtClean="0">
                <a:solidFill>
                  <a:schemeClr val="tx2"/>
                </a:solidFill>
              </a:rPr>
              <a:t> دولة مشاركة في مادة القراءة</a:t>
            </a:r>
            <a:r>
              <a:rPr lang="ar-TN" sz="2800" b="1" dirty="0" smtClean="0">
                <a:solidFill>
                  <a:schemeClr val="tx2"/>
                </a:solidFill>
              </a:rPr>
              <a:t>، واحتلت </a:t>
            </a:r>
            <a:r>
              <a:rPr lang="ar-TN" sz="2800" b="1" u="sng" dirty="0" smtClean="0">
                <a:solidFill>
                  <a:schemeClr val="accent1">
                    <a:lumMod val="75000"/>
                  </a:schemeClr>
                </a:solidFill>
              </a:rPr>
              <a:t>المرتبة الرابعة </a:t>
            </a:r>
            <a:r>
              <a:rPr lang="ar-TN" sz="2800" b="1" u="sng" dirty="0" smtClean="0">
                <a:solidFill>
                  <a:schemeClr val="tx2"/>
                </a:solidFill>
              </a:rPr>
              <a:t>في مادة الرياضيات و</a:t>
            </a:r>
            <a:r>
              <a:rPr lang="ar-TN" sz="2800" b="1" u="sng" dirty="0" smtClean="0">
                <a:solidFill>
                  <a:schemeClr val="accent1">
                    <a:lumMod val="75000"/>
                  </a:schemeClr>
                </a:solidFill>
              </a:rPr>
              <a:t>الثالثة </a:t>
            </a:r>
            <a:r>
              <a:rPr lang="ar-TN" sz="2800" b="1" u="sng" dirty="0" smtClean="0">
                <a:solidFill>
                  <a:schemeClr val="tx2"/>
                </a:solidFill>
              </a:rPr>
              <a:t>في مادة العلوم،</a:t>
            </a:r>
            <a:r>
              <a:rPr lang="ar-TN" sz="2800" b="1" dirty="0" smtClean="0">
                <a:solidFill>
                  <a:schemeClr val="tx2"/>
                </a:solidFill>
              </a:rPr>
              <a:t> واعتبر نظامهم التعليمي </a:t>
            </a:r>
            <a:r>
              <a:rPr lang="ar-TN" sz="2800" b="1" u="sng" dirty="0" smtClean="0">
                <a:solidFill>
                  <a:schemeClr val="tx2"/>
                </a:solidFill>
              </a:rPr>
              <a:t>من الأنظمة التعليمية الأولى في العالم من حيث </a:t>
            </a:r>
            <a:r>
              <a:rPr lang="ar-TN" sz="2800" b="1" u="sng" dirty="0" err="1" smtClean="0">
                <a:solidFill>
                  <a:schemeClr val="tx2"/>
                </a:solidFill>
              </a:rPr>
              <a:t>النجاعة</a:t>
            </a:r>
            <a:r>
              <a:rPr lang="en-US" sz="2800" b="1" dirty="0" smtClean="0">
                <a:solidFill>
                  <a:schemeClr val="tx2"/>
                </a:solidFill>
              </a:rPr>
              <a:t>.</a:t>
            </a:r>
            <a:endParaRPr lang="fr-FR" sz="2800" b="1" dirty="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214409" y="1312532"/>
          <a:ext cx="7572433" cy="4616798"/>
        </p:xfrm>
        <a:graphic>
          <a:graphicData uri="http://schemas.openxmlformats.org/drawingml/2006/table">
            <a:tbl>
              <a:tblPr firstRow="1" bandRow="1">
                <a:tableStyleId>{5C22544A-7EE6-4342-B048-85BDC9FD1C3A}</a:tableStyleId>
              </a:tblPr>
              <a:tblGrid>
                <a:gridCol w="303929"/>
                <a:gridCol w="1189391"/>
                <a:gridCol w="399788"/>
                <a:gridCol w="260985"/>
                <a:gridCol w="1123314"/>
                <a:gridCol w="508810"/>
                <a:gridCol w="284118"/>
                <a:gridCol w="1189391"/>
                <a:gridCol w="419599"/>
                <a:gridCol w="307252"/>
                <a:gridCol w="1189391"/>
                <a:gridCol w="396465"/>
              </a:tblGrid>
              <a:tr h="641032">
                <a:tc gridSpan="3">
                  <a:txBody>
                    <a:bodyPr/>
                    <a:lstStyle/>
                    <a:p>
                      <a:pPr algn="ctr">
                        <a:lnSpc>
                          <a:spcPct val="105000"/>
                        </a:lnSpc>
                        <a:spcAft>
                          <a:spcPts val="0"/>
                        </a:spcAft>
                      </a:pPr>
                      <a:r>
                        <a:rPr lang="fr-FR" sz="2000" b="1">
                          <a:solidFill>
                            <a:schemeClr val="accent1">
                              <a:lumMod val="50000"/>
                            </a:schemeClr>
                          </a:solidFill>
                          <a:latin typeface="Times New Roman"/>
                          <a:ea typeface="Times New Roman"/>
                          <a:cs typeface="Times New Roman"/>
                        </a:rPr>
                        <a:t>Mathématiques</a:t>
                      </a:r>
                      <a:endParaRPr lang="fr-FR" sz="2000">
                        <a:solidFill>
                          <a:schemeClr val="accent1">
                            <a:lumMod val="50000"/>
                          </a:schemeClr>
                        </a:solidFill>
                        <a:latin typeface="Cambria"/>
                        <a:ea typeface="Times New Roman"/>
                        <a:cs typeface="Times New Roman"/>
                      </a:endParaRPr>
                    </a:p>
                  </a:txBody>
                  <a:tcPr marL="22860" marR="22860" marT="22860" marB="22860" anchor="ctr">
                    <a:lnL w="762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fr-FR"/>
                    </a:p>
                  </a:txBody>
                  <a:tcPr/>
                </a:tc>
                <a:tc hMerge="1">
                  <a:txBody>
                    <a:bodyPr/>
                    <a:lstStyle/>
                    <a:p>
                      <a:endParaRPr lang="fr-FR"/>
                    </a:p>
                  </a:txBody>
                  <a:tcPr/>
                </a:tc>
                <a:tc gridSpan="3">
                  <a:txBody>
                    <a:bodyPr/>
                    <a:lstStyle/>
                    <a:p>
                      <a:pPr algn="ctr">
                        <a:lnSpc>
                          <a:spcPct val="105000"/>
                        </a:lnSpc>
                        <a:spcAft>
                          <a:spcPts val="0"/>
                        </a:spcAft>
                      </a:pPr>
                      <a:r>
                        <a:rPr lang="fr-FR" sz="2000" b="1">
                          <a:solidFill>
                            <a:schemeClr val="accent1">
                              <a:lumMod val="50000"/>
                            </a:schemeClr>
                          </a:solidFill>
                          <a:latin typeface="Times New Roman"/>
                          <a:ea typeface="Times New Roman"/>
                          <a:cs typeface="Times New Roman"/>
                        </a:rPr>
                        <a:t>Savoir lire</a:t>
                      </a:r>
                      <a:endParaRPr lang="fr-FR" sz="2000">
                        <a:solidFill>
                          <a:schemeClr val="accent1">
                            <a:lumMod val="50000"/>
                          </a:schemeClr>
                        </a:solidFill>
                        <a:latin typeface="Cambria"/>
                        <a:ea typeface="Times New Roman"/>
                        <a:cs typeface="Times New Roman"/>
                      </a:endParaRPr>
                    </a:p>
                  </a:txBody>
                  <a:tcPr marL="22860" marR="22860" marT="22860" marB="2286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fr-FR"/>
                    </a:p>
                  </a:txBody>
                  <a:tcPr/>
                </a:tc>
                <a:tc hMerge="1">
                  <a:txBody>
                    <a:bodyPr/>
                    <a:lstStyle/>
                    <a:p>
                      <a:endParaRPr lang="fr-FR"/>
                    </a:p>
                  </a:txBody>
                  <a:tcPr/>
                </a:tc>
                <a:tc gridSpan="3">
                  <a:txBody>
                    <a:bodyPr/>
                    <a:lstStyle/>
                    <a:p>
                      <a:pPr algn="ctr">
                        <a:lnSpc>
                          <a:spcPct val="105000"/>
                        </a:lnSpc>
                        <a:spcAft>
                          <a:spcPts val="0"/>
                        </a:spcAft>
                      </a:pPr>
                      <a:r>
                        <a:rPr lang="fr-FR" sz="2000" b="1">
                          <a:solidFill>
                            <a:schemeClr val="accent1">
                              <a:lumMod val="50000"/>
                            </a:schemeClr>
                          </a:solidFill>
                          <a:latin typeface="Times New Roman"/>
                          <a:ea typeface="Times New Roman"/>
                          <a:cs typeface="Times New Roman"/>
                        </a:rPr>
                        <a:t>Science</a:t>
                      </a:r>
                      <a:endParaRPr lang="fr-FR" sz="2000">
                        <a:solidFill>
                          <a:schemeClr val="accent1">
                            <a:lumMod val="50000"/>
                          </a:schemeClr>
                        </a:solidFill>
                        <a:latin typeface="Cambria"/>
                        <a:ea typeface="Times New Roman"/>
                        <a:cs typeface="Times New Roman"/>
                      </a:endParaRPr>
                    </a:p>
                  </a:txBody>
                  <a:tcPr marL="22860" marR="22860" marT="22860" marB="2286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fr-FR"/>
                    </a:p>
                  </a:txBody>
                  <a:tcPr/>
                </a:tc>
                <a:tc hMerge="1">
                  <a:txBody>
                    <a:bodyPr/>
                    <a:lstStyle/>
                    <a:p>
                      <a:endParaRPr lang="fr-FR"/>
                    </a:p>
                  </a:txBody>
                  <a:tcPr/>
                </a:tc>
                <a:tc gridSpan="3">
                  <a:txBody>
                    <a:bodyPr/>
                    <a:lstStyle/>
                    <a:p>
                      <a:pPr algn="ctr">
                        <a:lnSpc>
                          <a:spcPct val="105000"/>
                        </a:lnSpc>
                        <a:spcAft>
                          <a:spcPts val="0"/>
                        </a:spcAft>
                      </a:pPr>
                      <a:r>
                        <a:rPr lang="fr-FR" sz="2000" b="1">
                          <a:solidFill>
                            <a:schemeClr val="accent1">
                              <a:lumMod val="50000"/>
                            </a:schemeClr>
                          </a:solidFill>
                          <a:latin typeface="Times New Roman"/>
                          <a:ea typeface="Times New Roman"/>
                          <a:cs typeface="Times New Roman"/>
                        </a:rPr>
                        <a:t>Résolution de problèmes</a:t>
                      </a:r>
                      <a:endParaRPr lang="fr-FR" sz="2000">
                        <a:solidFill>
                          <a:schemeClr val="accent1">
                            <a:lumMod val="50000"/>
                          </a:schemeClr>
                        </a:solidFill>
                        <a:latin typeface="Cambria"/>
                        <a:ea typeface="Times New Roman"/>
                        <a:cs typeface="Times New Roman"/>
                      </a:endParaRPr>
                    </a:p>
                  </a:txBody>
                  <a:tcPr marL="22860" marR="22860" marT="22860" marB="22860" anchor="ctr">
                    <a:lnL w="1905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fr-FR"/>
                    </a:p>
                  </a:txBody>
                  <a:tcPr/>
                </a:tc>
                <a:tc hMerge="1">
                  <a:txBody>
                    <a:bodyPr/>
                    <a:lstStyle/>
                    <a:p>
                      <a:endParaRPr lang="fr-FR"/>
                    </a:p>
                  </a:txBody>
                  <a:tcPr/>
                </a:tc>
              </a:tr>
              <a:tr h="655166">
                <a:tc>
                  <a:txBody>
                    <a:bodyPr/>
                    <a:lstStyle/>
                    <a:p>
                      <a:pPr algn="ctr">
                        <a:lnSpc>
                          <a:spcPct val="105000"/>
                        </a:lnSpc>
                        <a:spcAft>
                          <a:spcPts val="0"/>
                        </a:spcAft>
                      </a:pPr>
                      <a:r>
                        <a:rPr lang="fr-FR" sz="1600" b="1">
                          <a:latin typeface="Times New Roman"/>
                          <a:ea typeface="Times New Roman"/>
                          <a:cs typeface="Times New Roman"/>
                        </a:rPr>
                        <a:t>1.</a:t>
                      </a:r>
                      <a:endParaRPr lang="fr-FR" sz="1100" b="1">
                        <a:latin typeface="Cambria"/>
                        <a:ea typeface="Times New Roman"/>
                        <a:cs typeface="Times New Roman"/>
                      </a:endParaRPr>
                    </a:p>
                  </a:txBody>
                  <a:tcPr marL="9525" marR="9525" marT="9525" marB="9525" anchor="ctr">
                    <a:lnL w="762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Hong </a:t>
                      </a:r>
                      <a:r>
                        <a:rPr lang="fr-FR" sz="1600" b="1" smtClean="0">
                          <a:solidFill>
                            <a:schemeClr val="bg2">
                              <a:lumMod val="10000"/>
                            </a:schemeClr>
                          </a:solidFill>
                          <a:latin typeface="Times New Roman"/>
                          <a:ea typeface="Times New Roman"/>
                          <a:cs typeface="Times New Roman"/>
                        </a:rPr>
                        <a:t>Kong</a:t>
                      </a:r>
                      <a:endParaRPr lang="fr-FR" sz="1100" b="1">
                        <a:solidFill>
                          <a:schemeClr val="bg2">
                            <a:lumMod val="10000"/>
                          </a:schemeClr>
                        </a:solidFill>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550</a:t>
                      </a:r>
                      <a:endParaRPr lang="fr-FR" sz="1100" b="1">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1.</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smtClean="0">
                          <a:solidFill>
                            <a:schemeClr val="bg2">
                              <a:lumMod val="10000"/>
                            </a:schemeClr>
                          </a:solidFill>
                          <a:latin typeface="Times New Roman"/>
                          <a:ea typeface="Times New Roman"/>
                          <a:cs typeface="Times New Roman"/>
                        </a:rPr>
                        <a:t>Finlande</a:t>
                      </a:r>
                      <a:endParaRPr lang="fr-FR" sz="1100">
                        <a:solidFill>
                          <a:schemeClr val="bg2">
                            <a:lumMod val="10000"/>
                          </a:schemeClr>
                        </a:solidFill>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00"/>
                    </a:solidFill>
                  </a:tcPr>
                </a:tc>
                <a:tc>
                  <a:txBody>
                    <a:bodyPr/>
                    <a:lstStyle/>
                    <a:p>
                      <a:pPr>
                        <a:lnSpc>
                          <a:spcPct val="105000"/>
                        </a:lnSpc>
                        <a:spcAft>
                          <a:spcPts val="0"/>
                        </a:spcAft>
                      </a:pPr>
                      <a:r>
                        <a:rPr lang="fr-FR" sz="1600" b="1">
                          <a:latin typeface="Times New Roman"/>
                          <a:ea typeface="Times New Roman"/>
                          <a:cs typeface="Times New Roman"/>
                        </a:rPr>
                        <a:t>543</a:t>
                      </a:r>
                      <a:endParaRPr lang="fr-FR" sz="1100" b="1">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1.</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Finlande</a:t>
                      </a:r>
                      <a:endParaRPr lang="fr-FR" sz="1100" b="1">
                        <a:solidFill>
                          <a:schemeClr val="bg2">
                            <a:lumMod val="10000"/>
                          </a:schemeClr>
                        </a:solidFill>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a:txBody>
                    <a:bodyPr/>
                    <a:lstStyle/>
                    <a:p>
                      <a:pPr>
                        <a:lnSpc>
                          <a:spcPct val="105000"/>
                        </a:lnSpc>
                        <a:spcAft>
                          <a:spcPts val="0"/>
                        </a:spcAft>
                      </a:pPr>
                      <a:r>
                        <a:rPr lang="fr-FR" sz="1600" b="1">
                          <a:latin typeface="Times New Roman"/>
                          <a:ea typeface="Times New Roman"/>
                          <a:cs typeface="Times New Roman"/>
                        </a:rPr>
                        <a:t>548</a:t>
                      </a:r>
                      <a:endParaRPr lang="fr-FR" sz="1100" b="1">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1.</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u="sng">
                          <a:solidFill>
                            <a:schemeClr val="bg2">
                              <a:lumMod val="10000"/>
                            </a:schemeClr>
                          </a:solidFill>
                          <a:latin typeface="Times New Roman"/>
                          <a:ea typeface="Times New Roman"/>
                          <a:cs typeface="Times New Roman"/>
                        </a:rPr>
                        <a:t>Corée du Sud</a:t>
                      </a:r>
                      <a:endParaRPr lang="fr-FR" sz="1100" b="1" u="sng">
                        <a:solidFill>
                          <a:schemeClr val="bg2">
                            <a:lumMod val="10000"/>
                          </a:schemeClr>
                        </a:solidFill>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a:txBody>
                    <a:bodyPr/>
                    <a:lstStyle/>
                    <a:p>
                      <a:pPr>
                        <a:lnSpc>
                          <a:spcPct val="105000"/>
                        </a:lnSpc>
                        <a:spcAft>
                          <a:spcPts val="0"/>
                        </a:spcAft>
                      </a:pPr>
                      <a:r>
                        <a:rPr lang="fr-FR" sz="1600" b="1">
                          <a:latin typeface="Times New Roman"/>
                          <a:ea typeface="Times New Roman"/>
                          <a:cs typeface="Times New Roman"/>
                        </a:rPr>
                        <a:t>550</a:t>
                      </a:r>
                      <a:endParaRPr lang="fr-FR" sz="1100" b="1">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blipFill>
                      <a:blip r:embed="rId2"/>
                      <a:tile tx="0" ty="0" sx="100000" sy="100000" flip="none" algn="tl"/>
                    </a:blipFill>
                  </a:tcPr>
                </a:tc>
              </a:tr>
              <a:tr h="655167">
                <a:tc>
                  <a:txBody>
                    <a:bodyPr/>
                    <a:lstStyle/>
                    <a:p>
                      <a:pPr algn="ctr">
                        <a:lnSpc>
                          <a:spcPct val="105000"/>
                        </a:lnSpc>
                        <a:spcAft>
                          <a:spcPts val="0"/>
                        </a:spcAft>
                      </a:pPr>
                      <a:r>
                        <a:rPr lang="fr-FR" sz="1600" b="1">
                          <a:latin typeface="Times New Roman"/>
                          <a:ea typeface="Times New Roman"/>
                          <a:cs typeface="Times New Roman"/>
                        </a:rPr>
                        <a:t>2.</a:t>
                      </a:r>
                      <a:endParaRPr lang="fr-FR" sz="1100" b="1">
                        <a:latin typeface="Cambria"/>
                        <a:ea typeface="Times New Roman"/>
                        <a:cs typeface="Times New Roman"/>
                      </a:endParaRPr>
                    </a:p>
                  </a:txBody>
                  <a:tcPr marL="9525" marR="9525" marT="9525" marB="9525" anchor="ctr">
                    <a:lnL w="762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smtClean="0">
                          <a:solidFill>
                            <a:schemeClr val="bg2">
                              <a:lumMod val="10000"/>
                            </a:schemeClr>
                          </a:solidFill>
                          <a:latin typeface="Times New Roman"/>
                          <a:ea typeface="Times New Roman"/>
                          <a:cs typeface="Times New Roman"/>
                        </a:rPr>
                        <a:t>Finlande</a:t>
                      </a:r>
                      <a:endParaRPr lang="fr-FR" sz="1100" b="1">
                        <a:solidFill>
                          <a:schemeClr val="bg2">
                            <a:lumMod val="10000"/>
                          </a:schemeClr>
                        </a:solidFill>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00"/>
                    </a:solidFill>
                  </a:tcPr>
                </a:tc>
                <a:tc>
                  <a:txBody>
                    <a:bodyPr/>
                    <a:lstStyle/>
                    <a:p>
                      <a:pPr>
                        <a:lnSpc>
                          <a:spcPct val="105000"/>
                        </a:lnSpc>
                        <a:spcAft>
                          <a:spcPts val="0"/>
                        </a:spcAft>
                      </a:pPr>
                      <a:r>
                        <a:rPr lang="fr-FR" sz="1600" b="1">
                          <a:latin typeface="Times New Roman"/>
                          <a:ea typeface="Times New Roman"/>
                          <a:cs typeface="Times New Roman"/>
                        </a:rPr>
                        <a:t>544</a:t>
                      </a:r>
                      <a:endParaRPr lang="fr-FR" sz="1100" b="1">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2.</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u="sng">
                          <a:solidFill>
                            <a:schemeClr val="bg2">
                              <a:lumMod val="10000"/>
                            </a:schemeClr>
                          </a:solidFill>
                          <a:latin typeface="Times New Roman"/>
                          <a:ea typeface="Times New Roman"/>
                          <a:cs typeface="Times New Roman"/>
                        </a:rPr>
                        <a:t>Corée du Sud</a:t>
                      </a:r>
                      <a:endParaRPr lang="fr-FR" sz="1100" b="1" u="sng">
                        <a:solidFill>
                          <a:schemeClr val="bg2">
                            <a:lumMod val="10000"/>
                          </a:schemeClr>
                        </a:solidFill>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C000"/>
                    </a:solidFill>
                  </a:tcPr>
                </a:tc>
                <a:tc>
                  <a:txBody>
                    <a:bodyPr/>
                    <a:lstStyle/>
                    <a:p>
                      <a:pPr>
                        <a:lnSpc>
                          <a:spcPct val="105000"/>
                        </a:lnSpc>
                        <a:spcAft>
                          <a:spcPts val="0"/>
                        </a:spcAft>
                      </a:pPr>
                      <a:r>
                        <a:rPr lang="fr-FR" sz="1600" b="1">
                          <a:latin typeface="Times New Roman"/>
                          <a:ea typeface="Times New Roman"/>
                          <a:cs typeface="Times New Roman"/>
                        </a:rPr>
                        <a:t>534</a:t>
                      </a:r>
                      <a:endParaRPr lang="fr-FR" sz="1100" b="1">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2.</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Japon</a:t>
                      </a:r>
                      <a:endParaRPr lang="fr-FR" sz="1100" b="1">
                        <a:solidFill>
                          <a:schemeClr val="bg2">
                            <a:lumMod val="10000"/>
                          </a:schemeClr>
                        </a:solidFill>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548</a:t>
                      </a:r>
                      <a:endParaRPr lang="fr-FR" sz="1100" b="1">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2.</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Finlande</a:t>
                      </a:r>
                      <a:endParaRPr lang="fr-FR" sz="1100" b="1">
                        <a:solidFill>
                          <a:schemeClr val="bg2">
                            <a:lumMod val="10000"/>
                          </a:schemeClr>
                        </a:solidFill>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00"/>
                    </a:solidFill>
                  </a:tcPr>
                </a:tc>
                <a:tc>
                  <a:txBody>
                    <a:bodyPr/>
                    <a:lstStyle/>
                    <a:p>
                      <a:pPr>
                        <a:lnSpc>
                          <a:spcPct val="105000"/>
                        </a:lnSpc>
                        <a:spcAft>
                          <a:spcPts val="0"/>
                        </a:spcAft>
                      </a:pPr>
                      <a:r>
                        <a:rPr lang="fr-FR" sz="1600" b="1">
                          <a:latin typeface="Times New Roman"/>
                          <a:ea typeface="Times New Roman"/>
                          <a:cs typeface="Times New Roman"/>
                        </a:rPr>
                        <a:t>548</a:t>
                      </a:r>
                      <a:endParaRPr lang="fr-FR" sz="1100" b="1">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blipFill>
                      <a:blip r:embed="rId2"/>
                      <a:tile tx="0" ty="0" sx="100000" sy="100000" flip="none" algn="tl"/>
                    </a:blipFill>
                  </a:tcPr>
                </a:tc>
              </a:tr>
              <a:tr h="655166">
                <a:tc>
                  <a:txBody>
                    <a:bodyPr/>
                    <a:lstStyle/>
                    <a:p>
                      <a:pPr algn="ctr">
                        <a:lnSpc>
                          <a:spcPct val="105000"/>
                        </a:lnSpc>
                        <a:spcAft>
                          <a:spcPts val="0"/>
                        </a:spcAft>
                      </a:pPr>
                      <a:r>
                        <a:rPr lang="fr-FR" sz="1600" b="1">
                          <a:latin typeface="Times New Roman"/>
                          <a:ea typeface="Times New Roman"/>
                          <a:cs typeface="Times New Roman"/>
                        </a:rPr>
                        <a:t>3.</a:t>
                      </a:r>
                      <a:endParaRPr lang="fr-FR" sz="1100" b="1">
                        <a:latin typeface="Cambria"/>
                        <a:ea typeface="Times New Roman"/>
                        <a:cs typeface="Times New Roman"/>
                      </a:endParaRPr>
                    </a:p>
                  </a:txBody>
                  <a:tcPr marL="9525" marR="9525" marT="9525" marB="9525" anchor="ctr">
                    <a:lnL w="762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u="sng">
                          <a:solidFill>
                            <a:schemeClr val="bg2">
                              <a:lumMod val="10000"/>
                            </a:schemeClr>
                          </a:solidFill>
                          <a:latin typeface="Times New Roman"/>
                          <a:ea typeface="Times New Roman"/>
                          <a:cs typeface="Times New Roman"/>
                        </a:rPr>
                        <a:t>Corée du Sud</a:t>
                      </a:r>
                      <a:endParaRPr lang="fr-FR" sz="1100" b="1" u="sng">
                        <a:solidFill>
                          <a:schemeClr val="bg2">
                            <a:lumMod val="10000"/>
                          </a:schemeClr>
                        </a:solidFill>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C000"/>
                    </a:solidFill>
                  </a:tcPr>
                </a:tc>
                <a:tc>
                  <a:txBody>
                    <a:bodyPr/>
                    <a:lstStyle/>
                    <a:p>
                      <a:pPr>
                        <a:lnSpc>
                          <a:spcPct val="105000"/>
                        </a:lnSpc>
                        <a:spcAft>
                          <a:spcPts val="0"/>
                        </a:spcAft>
                      </a:pPr>
                      <a:r>
                        <a:rPr lang="fr-FR" sz="1600" b="1">
                          <a:latin typeface="Times New Roman"/>
                          <a:ea typeface="Times New Roman"/>
                          <a:cs typeface="Times New Roman"/>
                        </a:rPr>
                        <a:t>542</a:t>
                      </a:r>
                      <a:endParaRPr lang="fr-FR" sz="1100" b="1">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3.</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Canada</a:t>
                      </a:r>
                      <a:endParaRPr lang="fr-FR" sz="1100" b="1">
                        <a:solidFill>
                          <a:schemeClr val="bg2">
                            <a:lumMod val="10000"/>
                          </a:schemeClr>
                        </a:solidFill>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528</a:t>
                      </a:r>
                      <a:endParaRPr lang="fr-FR" sz="1100" b="1">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3.</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Hong Kong</a:t>
                      </a:r>
                      <a:endParaRPr lang="fr-FR" sz="1100" b="1">
                        <a:solidFill>
                          <a:schemeClr val="bg2">
                            <a:lumMod val="10000"/>
                          </a:schemeClr>
                        </a:solidFill>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539</a:t>
                      </a:r>
                      <a:endParaRPr lang="fr-FR" sz="1100" b="1">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3.</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Hong Kong</a:t>
                      </a:r>
                      <a:endParaRPr lang="fr-FR" sz="1100" b="1">
                        <a:solidFill>
                          <a:schemeClr val="bg2">
                            <a:lumMod val="10000"/>
                          </a:schemeClr>
                        </a:solidFill>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548</a:t>
                      </a:r>
                      <a:endParaRPr lang="fr-FR" sz="1100" b="1">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blipFill>
                      <a:blip r:embed="rId2"/>
                      <a:tile tx="0" ty="0" sx="100000" sy="100000" flip="none" algn="tl"/>
                    </a:blipFill>
                  </a:tcPr>
                </a:tc>
              </a:tr>
              <a:tr h="655166">
                <a:tc>
                  <a:txBody>
                    <a:bodyPr/>
                    <a:lstStyle/>
                    <a:p>
                      <a:pPr algn="ctr">
                        <a:lnSpc>
                          <a:spcPct val="105000"/>
                        </a:lnSpc>
                        <a:spcAft>
                          <a:spcPts val="0"/>
                        </a:spcAft>
                      </a:pPr>
                      <a:r>
                        <a:rPr lang="fr-FR" sz="1600" b="1">
                          <a:latin typeface="Times New Roman"/>
                          <a:ea typeface="Times New Roman"/>
                          <a:cs typeface="Times New Roman"/>
                        </a:rPr>
                        <a:t>4.</a:t>
                      </a:r>
                      <a:endParaRPr lang="fr-FR" sz="1100" b="1">
                        <a:latin typeface="Cambria"/>
                        <a:ea typeface="Times New Roman"/>
                        <a:cs typeface="Times New Roman"/>
                      </a:endParaRPr>
                    </a:p>
                  </a:txBody>
                  <a:tcPr marL="9525" marR="9525" marT="9525" marB="9525" anchor="ctr">
                    <a:lnL w="762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Pays-Bas</a:t>
                      </a:r>
                      <a:endParaRPr lang="fr-FR" sz="1100" b="1">
                        <a:solidFill>
                          <a:schemeClr val="bg2">
                            <a:lumMod val="10000"/>
                          </a:schemeClr>
                        </a:solidFill>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538</a:t>
                      </a:r>
                      <a:endParaRPr lang="fr-FR" sz="1100" b="1">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4.</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latin typeface="Times New Roman"/>
                          <a:ea typeface="Times New Roman"/>
                          <a:cs typeface="Times New Roman"/>
                        </a:rPr>
                        <a:t>Australie</a:t>
                      </a:r>
                      <a:endParaRPr lang="fr-FR" sz="1100" b="1">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525</a:t>
                      </a:r>
                      <a:endParaRPr lang="fr-FR" sz="1100" b="1">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4.</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u="sng">
                          <a:solidFill>
                            <a:schemeClr val="bg2">
                              <a:lumMod val="10000"/>
                            </a:schemeClr>
                          </a:solidFill>
                          <a:latin typeface="Times New Roman"/>
                          <a:ea typeface="Times New Roman"/>
                          <a:cs typeface="Times New Roman"/>
                        </a:rPr>
                        <a:t>Corée du Sud</a:t>
                      </a:r>
                      <a:endParaRPr lang="fr-FR" sz="1100" b="1" u="sng">
                        <a:solidFill>
                          <a:schemeClr val="bg2">
                            <a:lumMod val="10000"/>
                          </a:schemeClr>
                        </a:solidFill>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000"/>
                    </a:solidFill>
                  </a:tcPr>
                </a:tc>
                <a:tc>
                  <a:txBody>
                    <a:bodyPr/>
                    <a:lstStyle/>
                    <a:p>
                      <a:pPr>
                        <a:lnSpc>
                          <a:spcPct val="105000"/>
                        </a:lnSpc>
                        <a:spcAft>
                          <a:spcPts val="0"/>
                        </a:spcAft>
                      </a:pPr>
                      <a:r>
                        <a:rPr lang="fr-FR" sz="1600" b="1">
                          <a:latin typeface="Times New Roman"/>
                          <a:ea typeface="Times New Roman"/>
                          <a:cs typeface="Times New Roman"/>
                        </a:rPr>
                        <a:t>538</a:t>
                      </a:r>
                      <a:endParaRPr lang="fr-FR" sz="1100" b="1">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4.</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Japon</a:t>
                      </a:r>
                      <a:endParaRPr lang="fr-FR" sz="1100" b="1">
                        <a:solidFill>
                          <a:schemeClr val="bg2">
                            <a:lumMod val="10000"/>
                          </a:schemeClr>
                        </a:solidFill>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547</a:t>
                      </a:r>
                      <a:endParaRPr lang="fr-FR" sz="1100" b="1">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blipFill>
                      <a:blip r:embed="rId2"/>
                      <a:tile tx="0" ty="0" sx="100000" sy="100000" flip="none" algn="tl"/>
                    </a:blipFill>
                  </a:tcPr>
                </a:tc>
              </a:tr>
              <a:tr h="655167">
                <a:tc>
                  <a:txBody>
                    <a:bodyPr/>
                    <a:lstStyle/>
                    <a:p>
                      <a:pPr algn="ctr">
                        <a:lnSpc>
                          <a:spcPct val="105000"/>
                        </a:lnSpc>
                        <a:spcAft>
                          <a:spcPts val="0"/>
                        </a:spcAft>
                      </a:pPr>
                      <a:r>
                        <a:rPr lang="fr-FR" sz="1600" b="1">
                          <a:latin typeface="Times New Roman"/>
                          <a:ea typeface="Times New Roman"/>
                          <a:cs typeface="Times New Roman"/>
                        </a:rPr>
                        <a:t>5.</a:t>
                      </a:r>
                      <a:endParaRPr lang="fr-FR" sz="1100" b="1">
                        <a:latin typeface="Cambria"/>
                        <a:ea typeface="Times New Roman"/>
                        <a:cs typeface="Times New Roman"/>
                      </a:endParaRPr>
                    </a:p>
                  </a:txBody>
                  <a:tcPr marL="9525" marR="9525" marT="9525" marB="9525" anchor="ctr">
                    <a:lnL w="762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Liechtenstein</a:t>
                      </a:r>
                      <a:endParaRPr lang="fr-FR" sz="1100" b="1">
                        <a:solidFill>
                          <a:schemeClr val="bg2">
                            <a:lumMod val="10000"/>
                          </a:schemeClr>
                        </a:solidFill>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536</a:t>
                      </a:r>
                      <a:endParaRPr lang="fr-FR" sz="1100" b="1">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5.</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Liechtenstein</a:t>
                      </a:r>
                      <a:endParaRPr lang="fr-FR" sz="1100" b="1">
                        <a:solidFill>
                          <a:schemeClr val="bg2">
                            <a:lumMod val="10000"/>
                          </a:schemeClr>
                        </a:solidFill>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525</a:t>
                      </a:r>
                      <a:endParaRPr lang="fr-FR" sz="1100" b="1">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5.</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Liechtenstein</a:t>
                      </a:r>
                      <a:endParaRPr lang="fr-FR" sz="1100" b="1">
                        <a:solidFill>
                          <a:schemeClr val="bg2">
                            <a:lumMod val="10000"/>
                          </a:schemeClr>
                        </a:solidFill>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525</a:t>
                      </a:r>
                      <a:endParaRPr lang="fr-FR" sz="1100" b="1">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5.</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Nouvelle-Zélande</a:t>
                      </a:r>
                      <a:endParaRPr lang="fr-FR" sz="1100" b="1">
                        <a:solidFill>
                          <a:schemeClr val="bg2">
                            <a:lumMod val="10000"/>
                          </a:schemeClr>
                        </a:solidFill>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533</a:t>
                      </a:r>
                      <a:endParaRPr lang="fr-FR" sz="1100" b="1">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blipFill>
                      <a:blip r:embed="rId2"/>
                      <a:tile tx="0" ty="0" sx="100000" sy="100000" flip="none" algn="tl"/>
                    </a:blipFill>
                  </a:tcPr>
                </a:tc>
              </a:tr>
              <a:tr h="655166">
                <a:tc>
                  <a:txBody>
                    <a:bodyPr/>
                    <a:lstStyle/>
                    <a:p>
                      <a:pPr algn="ctr">
                        <a:lnSpc>
                          <a:spcPct val="105000"/>
                        </a:lnSpc>
                        <a:spcAft>
                          <a:spcPts val="0"/>
                        </a:spcAft>
                      </a:pPr>
                      <a:r>
                        <a:rPr lang="fr-FR" sz="1600" b="1">
                          <a:latin typeface="Times New Roman"/>
                          <a:ea typeface="Times New Roman"/>
                          <a:cs typeface="Times New Roman"/>
                        </a:rPr>
                        <a:t>6.</a:t>
                      </a:r>
                      <a:endParaRPr lang="fr-FR" sz="1100" b="1">
                        <a:latin typeface="Cambria"/>
                        <a:ea typeface="Times New Roman"/>
                        <a:cs typeface="Times New Roman"/>
                      </a:endParaRPr>
                    </a:p>
                  </a:txBody>
                  <a:tcPr marL="9525" marR="9525" marT="9525" marB="9525" anchor="ctr">
                    <a:lnL w="762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Japon</a:t>
                      </a:r>
                      <a:endParaRPr lang="fr-FR" sz="1100" b="1">
                        <a:solidFill>
                          <a:schemeClr val="bg2">
                            <a:lumMod val="10000"/>
                          </a:schemeClr>
                        </a:solidFill>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534</a:t>
                      </a:r>
                      <a:endParaRPr lang="fr-FR" sz="1100" b="1">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6.</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Nouvelle-Zélande</a:t>
                      </a:r>
                      <a:endParaRPr lang="fr-FR" sz="1100" b="1">
                        <a:solidFill>
                          <a:schemeClr val="bg2">
                            <a:lumMod val="10000"/>
                          </a:schemeClr>
                        </a:solidFill>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522</a:t>
                      </a:r>
                      <a:endParaRPr lang="fr-FR" sz="1100" b="1">
                        <a:latin typeface="Cambria"/>
                        <a:ea typeface="Times New Roman"/>
                        <a:cs typeface="Times New Roman"/>
                      </a:endParaRPr>
                    </a:p>
                  </a:txBody>
                  <a:tcPr marL="9525" marR="9525" marT="9525" marB="9525"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6.</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Australie</a:t>
                      </a:r>
                      <a:endParaRPr lang="fr-FR" sz="1100" b="1">
                        <a:solidFill>
                          <a:schemeClr val="bg2">
                            <a:lumMod val="10000"/>
                          </a:schemeClr>
                        </a:solidFill>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525</a:t>
                      </a:r>
                      <a:endParaRPr lang="fr-FR" sz="1100" b="1">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blipFill>
                      <a:blip r:embed="rId2"/>
                      <a:tile tx="0" ty="0" sx="100000" sy="100000" flip="none" algn="tl"/>
                    </a:blipFill>
                  </a:tcPr>
                </a:tc>
                <a:tc>
                  <a:txBody>
                    <a:bodyPr/>
                    <a:lstStyle/>
                    <a:p>
                      <a:pPr algn="ctr">
                        <a:lnSpc>
                          <a:spcPct val="105000"/>
                        </a:lnSpc>
                        <a:spcAft>
                          <a:spcPts val="0"/>
                        </a:spcAft>
                      </a:pPr>
                      <a:r>
                        <a:rPr lang="fr-FR" sz="1600" b="1">
                          <a:latin typeface="Times New Roman"/>
                          <a:ea typeface="Times New Roman"/>
                          <a:cs typeface="Times New Roman"/>
                        </a:rPr>
                        <a:t>6.</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nSpc>
                          <a:spcPct val="105000"/>
                        </a:lnSpc>
                        <a:spcAft>
                          <a:spcPts val="0"/>
                        </a:spcAft>
                      </a:pPr>
                      <a:r>
                        <a:rPr lang="fr-FR" sz="1600" b="1">
                          <a:solidFill>
                            <a:schemeClr val="bg2">
                              <a:lumMod val="10000"/>
                            </a:schemeClr>
                          </a:solidFill>
                          <a:latin typeface="Times New Roman"/>
                          <a:ea typeface="Times New Roman"/>
                          <a:cs typeface="Times New Roman"/>
                        </a:rPr>
                        <a:t>Macao</a:t>
                      </a:r>
                      <a:endParaRPr lang="fr-FR" sz="1100" b="1">
                        <a:solidFill>
                          <a:schemeClr val="bg2">
                            <a:lumMod val="10000"/>
                          </a:schemeClr>
                        </a:solidFill>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nSpc>
                          <a:spcPct val="105000"/>
                        </a:lnSpc>
                        <a:spcAft>
                          <a:spcPts val="0"/>
                        </a:spcAft>
                      </a:pPr>
                      <a:r>
                        <a:rPr lang="fr-FR" sz="1600" b="1">
                          <a:latin typeface="Times New Roman"/>
                          <a:ea typeface="Times New Roman"/>
                          <a:cs typeface="Times New Roman"/>
                        </a:rPr>
                        <a:t>532</a:t>
                      </a:r>
                      <a:endParaRPr lang="fr-FR" sz="1100" b="1">
                        <a:latin typeface="Cambria"/>
                        <a:ea typeface="Times New Roman"/>
                        <a:cs typeface="Times New Roman"/>
                      </a:endParaRPr>
                    </a:p>
                  </a:txBody>
                  <a:tcPr marL="9525" marR="9525" marT="9525" marB="9525" anchor="ctr">
                    <a:lnL w="3175"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blipFill>
                      <a:blip r:embed="rId2"/>
                      <a:tile tx="0" ty="0" sx="100000" sy="100000" flip="none" algn="tl"/>
                    </a:blipFill>
                  </a:tcPr>
                </a:tc>
              </a:tr>
            </a:tbl>
          </a:graphicData>
        </a:graphic>
      </p:graphicFrame>
      <p:sp>
        <p:nvSpPr>
          <p:cNvPr id="1025" name="Rectangle 1"/>
          <p:cNvSpPr>
            <a:spLocks noChangeArrowheads="1"/>
          </p:cNvSpPr>
          <p:nvPr/>
        </p:nvSpPr>
        <p:spPr bwMode="auto">
          <a:xfrm>
            <a:off x="1785918" y="320884"/>
            <a:ext cx="5357850" cy="523220"/>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lang="ar-TN" sz="2800" b="1" smtClean="0">
                <a:solidFill>
                  <a:srgbClr val="002060"/>
                </a:solidFill>
                <a:latin typeface="Arial" pitchFamily="34" charset="0"/>
                <a:cs typeface="Arial" pitchFamily="34" charset="0"/>
              </a:rPr>
              <a:t>الرّتب الستّة الأولى في تقيمات 2003</a:t>
            </a:r>
            <a:endParaRPr kumimoji="0" lang="fr-FR" sz="2800" b="1" i="0" u="none" strike="noStrike" cap="none" normalizeH="0" baseline="0" smtClean="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1670" y="214290"/>
            <a:ext cx="4929222" cy="571504"/>
          </a:xfrm>
          <a:solidFill>
            <a:srgbClr val="00B0F0"/>
          </a:solidFill>
        </p:spPr>
        <p:txBody>
          <a:bodyPr/>
          <a:lstStyle/>
          <a:p>
            <a:pPr lvl="0" rtl="1"/>
            <a:r>
              <a:rPr lang="ar-TN" sz="2800" b="1" smtClean="0">
                <a:solidFill>
                  <a:srgbClr val="002060"/>
                </a:solidFill>
                <a:latin typeface="Arial" pitchFamily="34" charset="0"/>
                <a:cs typeface="Arial" pitchFamily="34" charset="0"/>
              </a:rPr>
              <a:t/>
            </a:r>
            <a:br>
              <a:rPr lang="ar-TN" sz="2800" b="1" smtClean="0">
                <a:solidFill>
                  <a:srgbClr val="002060"/>
                </a:solidFill>
                <a:latin typeface="Arial" pitchFamily="34" charset="0"/>
                <a:cs typeface="Arial" pitchFamily="34" charset="0"/>
              </a:rPr>
            </a:br>
            <a:r>
              <a:rPr lang="ar-TN" sz="2800" b="1" smtClean="0">
                <a:solidFill>
                  <a:srgbClr val="002060"/>
                </a:solidFill>
                <a:latin typeface="Arial" pitchFamily="34" charset="0"/>
                <a:cs typeface="Arial" pitchFamily="34" charset="0"/>
              </a:rPr>
              <a:t>الرّتب العشرة الأولى في تقيمات 2006</a:t>
            </a:r>
            <a:r>
              <a:rPr lang="fr-FR" b="1" smtClean="0">
                <a:solidFill>
                  <a:srgbClr val="002060"/>
                </a:solidFill>
                <a:latin typeface="Arial" pitchFamily="34" charset="0"/>
                <a:cs typeface="Arial" pitchFamily="34" charset="0"/>
              </a:rPr>
              <a:t/>
            </a:r>
            <a:br>
              <a:rPr lang="fr-FR" b="1" smtClean="0">
                <a:solidFill>
                  <a:srgbClr val="002060"/>
                </a:solidFill>
                <a:latin typeface="Arial" pitchFamily="34" charset="0"/>
                <a:cs typeface="Arial" pitchFamily="34" charset="0"/>
              </a:rPr>
            </a:br>
            <a:endParaRPr lang="fr-FR"/>
          </a:p>
        </p:txBody>
      </p:sp>
      <p:graphicFrame>
        <p:nvGraphicFramePr>
          <p:cNvPr id="4" name="Espace réservé du contenu 3"/>
          <p:cNvGraphicFramePr>
            <a:graphicFrameLocks noGrp="1"/>
          </p:cNvGraphicFramePr>
          <p:nvPr>
            <p:ph idx="1"/>
          </p:nvPr>
        </p:nvGraphicFramePr>
        <p:xfrm>
          <a:off x="928662" y="1285864"/>
          <a:ext cx="7729534" cy="4786342"/>
        </p:xfrm>
        <a:graphic>
          <a:graphicData uri="http://schemas.openxmlformats.org/drawingml/2006/table">
            <a:tbl>
              <a:tblPr firstRow="1" bandRow="1">
                <a:tableStyleId>{5C22544A-7EE6-4342-B048-85BDC9FD1C3A}</a:tableStyleId>
              </a:tblPr>
              <a:tblGrid>
                <a:gridCol w="442814"/>
                <a:gridCol w="2818079"/>
                <a:gridCol w="603874"/>
                <a:gridCol w="536777"/>
                <a:gridCol w="2750982"/>
                <a:gridCol w="577008"/>
              </a:tblGrid>
              <a:tr h="435122">
                <a:tc gridSpan="3">
                  <a:txBody>
                    <a:bodyPr/>
                    <a:lstStyle/>
                    <a:p>
                      <a:pPr algn="ctr">
                        <a:lnSpc>
                          <a:spcPct val="105000"/>
                        </a:lnSpc>
                        <a:spcAft>
                          <a:spcPts val="0"/>
                        </a:spcAft>
                      </a:pPr>
                      <a:r>
                        <a:rPr lang="fr-FR" sz="2000" b="1">
                          <a:solidFill>
                            <a:srgbClr val="002060"/>
                          </a:solidFill>
                          <a:latin typeface="Times New Roman"/>
                          <a:ea typeface="Times New Roman"/>
                          <a:cs typeface="Times New Roman"/>
                        </a:rPr>
                        <a:t>Mathématiques</a:t>
                      </a:r>
                      <a:endParaRPr lang="fr-FR" sz="2000">
                        <a:solidFill>
                          <a:srgbClr val="002060"/>
                        </a:solidFill>
                        <a:latin typeface="Cambria"/>
                        <a:ea typeface="Times New Roman"/>
                        <a:cs typeface="Times New Roman"/>
                      </a:endParaRPr>
                    </a:p>
                  </a:txBody>
                  <a:tcPr marL="22860" marR="22860" marT="22860" marB="2286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fr-FR"/>
                    </a:p>
                  </a:txBody>
                  <a:tcPr/>
                </a:tc>
                <a:tc hMerge="1">
                  <a:txBody>
                    <a:bodyPr/>
                    <a:lstStyle/>
                    <a:p>
                      <a:endParaRPr lang="fr-FR"/>
                    </a:p>
                  </a:txBody>
                  <a:tcPr/>
                </a:tc>
                <a:tc gridSpan="3">
                  <a:txBody>
                    <a:bodyPr/>
                    <a:lstStyle/>
                    <a:p>
                      <a:pPr algn="ctr">
                        <a:lnSpc>
                          <a:spcPct val="105000"/>
                        </a:lnSpc>
                        <a:spcAft>
                          <a:spcPts val="0"/>
                        </a:spcAft>
                      </a:pPr>
                      <a:r>
                        <a:rPr lang="fr-FR" sz="2000" b="1">
                          <a:solidFill>
                            <a:srgbClr val="002060"/>
                          </a:solidFill>
                          <a:latin typeface="Times New Roman"/>
                          <a:ea typeface="Times New Roman"/>
                          <a:cs typeface="Times New Roman"/>
                        </a:rPr>
                        <a:t>Savoir lire</a:t>
                      </a:r>
                      <a:endParaRPr lang="fr-FR" sz="2000">
                        <a:solidFill>
                          <a:srgbClr val="002060"/>
                        </a:solidFill>
                        <a:latin typeface="Cambria"/>
                        <a:ea typeface="Times New Roman"/>
                        <a:cs typeface="Times New Roman"/>
                      </a:endParaRPr>
                    </a:p>
                  </a:txBody>
                  <a:tcPr marL="22860" marR="22860" marT="22860" marB="2286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fr-FR"/>
                    </a:p>
                  </a:txBody>
                  <a:tcPr/>
                </a:tc>
                <a:tc hMerge="1">
                  <a:txBody>
                    <a:bodyPr/>
                    <a:lstStyle/>
                    <a:p>
                      <a:endParaRPr lang="fr-FR"/>
                    </a:p>
                  </a:txBody>
                  <a:tcPr/>
                </a:tc>
              </a:tr>
              <a:tr h="435122">
                <a:tc>
                  <a:txBody>
                    <a:bodyPr/>
                    <a:lstStyle/>
                    <a:p>
                      <a:pPr algn="ctr">
                        <a:lnSpc>
                          <a:spcPct val="105000"/>
                        </a:lnSpc>
                        <a:spcAft>
                          <a:spcPts val="0"/>
                        </a:spcAft>
                      </a:pPr>
                      <a:r>
                        <a:rPr lang="fr-FR" sz="1600">
                          <a:latin typeface="Times New Roman"/>
                          <a:ea typeface="Times New Roman"/>
                          <a:cs typeface="Times New Roman"/>
                        </a:rPr>
                        <a:t>1.</a:t>
                      </a:r>
                      <a:endParaRPr lang="fr-FR" sz="1100">
                        <a:latin typeface="Cambria"/>
                        <a:ea typeface="Times New Roman"/>
                        <a:cs typeface="Times New Roman"/>
                      </a:endParaRPr>
                    </a:p>
                  </a:txBody>
                  <a:tcPr marL="9525" marR="9525" marT="9525" marB="9525"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dirty="0">
                          <a:ln>
                            <a:solidFill>
                              <a:schemeClr val="tx1"/>
                            </a:solidFill>
                          </a:ln>
                          <a:solidFill>
                            <a:schemeClr val="tx2"/>
                          </a:solidFill>
                          <a:latin typeface="Times New Roman"/>
                          <a:ea typeface="Times New Roman"/>
                          <a:cs typeface="Times New Roman"/>
                          <a:hlinkClick r:id="rId3" tooltip="Finlande"/>
                        </a:rPr>
                        <a:t>Finlande</a:t>
                      </a:r>
                      <a:endParaRPr lang="fr-FR" sz="1600" b="0" kern="1200" dirty="0">
                        <a:ln>
                          <a:solidFill>
                            <a:schemeClr val="tx1"/>
                          </a:solidFill>
                        </a:ln>
                        <a:solidFill>
                          <a:schemeClr val="tx2"/>
                        </a:solidFill>
                        <a:latin typeface="Times New Roman"/>
                        <a:ea typeface="Times New Roman"/>
                        <a:cs typeface="Times New Roman"/>
                        <a:hlinkClick r:id="rId4" tooltip="Pays-Bas"/>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05000"/>
                        </a:lnSpc>
                        <a:spcAft>
                          <a:spcPts val="0"/>
                        </a:spcAft>
                      </a:pPr>
                      <a:r>
                        <a:rPr lang="fr-FR" sz="1600" b="1">
                          <a:latin typeface="Times New Roman"/>
                          <a:ea typeface="Times New Roman"/>
                          <a:cs typeface="Times New Roman"/>
                        </a:rPr>
                        <a:t>548</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1.</a:t>
                      </a:r>
                      <a:endParaRPr lang="fr-FR" sz="1100">
                        <a:latin typeface="Cambria"/>
                        <a:ea typeface="Times New Roman"/>
                        <a:cs typeface="Times New Roman"/>
                      </a:endParaRPr>
                    </a:p>
                  </a:txBody>
                  <a:tcPr marL="9525" marR="9525" marT="9525" marB="9525"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a:ln>
                            <a:solidFill>
                              <a:schemeClr val="tx1"/>
                            </a:solidFill>
                          </a:ln>
                          <a:solidFill>
                            <a:schemeClr val="tx2"/>
                          </a:solidFill>
                          <a:latin typeface="Times New Roman"/>
                          <a:ea typeface="Times New Roman"/>
                          <a:cs typeface="Times New Roman"/>
                          <a:hlinkClick r:id="rId5" tooltip="Corée du Sud"/>
                        </a:rPr>
                        <a:t>Corée du Sud</a:t>
                      </a:r>
                      <a:endParaRPr lang="fr-FR" sz="1600" b="0" kern="1200">
                        <a:ln>
                          <a:solidFill>
                            <a:schemeClr val="tx1"/>
                          </a:solidFill>
                        </a:ln>
                        <a:solidFill>
                          <a:schemeClr val="tx2"/>
                        </a:solidFill>
                        <a:latin typeface="Times New Roman"/>
                        <a:ea typeface="Times New Roman"/>
                        <a:cs typeface="Times New Roman"/>
                        <a:hlinkClick r:id="rId3" tooltip="Finlande"/>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a:txBody>
                    <a:bodyPr/>
                    <a:lstStyle/>
                    <a:p>
                      <a:pPr algn="ctr">
                        <a:lnSpc>
                          <a:spcPct val="105000"/>
                        </a:lnSpc>
                        <a:spcAft>
                          <a:spcPts val="0"/>
                        </a:spcAft>
                      </a:pPr>
                      <a:r>
                        <a:rPr lang="fr-FR" sz="1600">
                          <a:latin typeface="Times New Roman"/>
                          <a:ea typeface="Times New Roman"/>
                          <a:cs typeface="Times New Roman"/>
                        </a:rPr>
                        <a:t>556</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5122">
                <a:tc>
                  <a:txBody>
                    <a:bodyPr/>
                    <a:lstStyle/>
                    <a:p>
                      <a:pPr algn="ctr">
                        <a:lnSpc>
                          <a:spcPct val="105000"/>
                        </a:lnSpc>
                        <a:spcAft>
                          <a:spcPts val="0"/>
                        </a:spcAft>
                      </a:pPr>
                      <a:r>
                        <a:rPr lang="fr-FR" sz="1600">
                          <a:latin typeface="Times New Roman"/>
                          <a:ea typeface="Times New Roman"/>
                          <a:cs typeface="Times New Roman"/>
                        </a:rPr>
                        <a:t>2.</a:t>
                      </a:r>
                      <a:endParaRPr lang="fr-FR" sz="1100">
                        <a:latin typeface="Cambria"/>
                        <a:ea typeface="Times New Roman"/>
                        <a:cs typeface="Times New Roman"/>
                      </a:endParaRPr>
                    </a:p>
                  </a:txBody>
                  <a:tcPr marL="9525" marR="9525" marT="9525" marB="9525"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dirty="0">
                          <a:ln>
                            <a:solidFill>
                              <a:schemeClr val="tx1"/>
                            </a:solidFill>
                          </a:ln>
                          <a:solidFill>
                            <a:schemeClr val="tx2"/>
                          </a:solidFill>
                          <a:latin typeface="Times New Roman"/>
                          <a:ea typeface="Times New Roman"/>
                          <a:cs typeface="Times New Roman"/>
                          <a:hlinkClick r:id="rId6" tooltip="Hong Kong"/>
                        </a:rPr>
                        <a:t>Hong Kong</a:t>
                      </a:r>
                      <a:endParaRPr lang="fr-FR" sz="1600" b="0" kern="1200" dirty="0">
                        <a:ln>
                          <a:solidFill>
                            <a:schemeClr val="tx1"/>
                          </a:solidFill>
                        </a:ln>
                        <a:solidFill>
                          <a:schemeClr val="tx2"/>
                        </a:solidFill>
                        <a:latin typeface="Times New Roman"/>
                        <a:ea typeface="Times New Roman"/>
                        <a:cs typeface="Times New Roman"/>
                        <a:hlinkClick r:id="rId4" tooltip="Pays-Bas"/>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547</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2.</a:t>
                      </a:r>
                      <a:endParaRPr lang="fr-FR" sz="1100">
                        <a:latin typeface="Cambria"/>
                        <a:ea typeface="Times New Roman"/>
                        <a:cs typeface="Times New Roman"/>
                      </a:endParaRPr>
                    </a:p>
                  </a:txBody>
                  <a:tcPr marL="9525" marR="9525" marT="9525" marB="9525"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a:ln>
                            <a:solidFill>
                              <a:schemeClr val="tx1"/>
                            </a:solidFill>
                          </a:ln>
                          <a:solidFill>
                            <a:schemeClr val="tx2"/>
                          </a:solidFill>
                          <a:latin typeface="Times New Roman"/>
                          <a:ea typeface="Times New Roman"/>
                          <a:cs typeface="Times New Roman"/>
                          <a:hlinkClick r:id="rId3" tooltip="Finlande"/>
                        </a:rPr>
                        <a:t>Finlande</a:t>
                      </a:r>
                      <a:endParaRPr lang="fr-FR" sz="1600" b="0" kern="1200">
                        <a:ln>
                          <a:solidFill>
                            <a:schemeClr val="tx1"/>
                          </a:solidFill>
                        </a:ln>
                        <a:solidFill>
                          <a:schemeClr val="tx2"/>
                        </a:solidFill>
                        <a:latin typeface="Times New Roman"/>
                        <a:ea typeface="Times New Roman"/>
                        <a:cs typeface="Times New Roman"/>
                        <a:hlinkClick r:id="rId5" tooltip="Corée du Sud"/>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05000"/>
                        </a:lnSpc>
                        <a:spcAft>
                          <a:spcPts val="0"/>
                        </a:spcAft>
                      </a:pPr>
                      <a:r>
                        <a:rPr lang="fr-FR" sz="1600" b="1">
                          <a:latin typeface="Times New Roman"/>
                          <a:ea typeface="Times New Roman"/>
                          <a:cs typeface="Times New Roman"/>
                        </a:rPr>
                        <a:t>547</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5122">
                <a:tc>
                  <a:txBody>
                    <a:bodyPr/>
                    <a:lstStyle/>
                    <a:p>
                      <a:pPr algn="ctr">
                        <a:lnSpc>
                          <a:spcPct val="105000"/>
                        </a:lnSpc>
                        <a:spcAft>
                          <a:spcPts val="0"/>
                        </a:spcAft>
                      </a:pPr>
                      <a:r>
                        <a:rPr lang="fr-FR" sz="1600">
                          <a:latin typeface="Times New Roman"/>
                          <a:ea typeface="Times New Roman"/>
                          <a:cs typeface="Times New Roman"/>
                        </a:rPr>
                        <a:t>3.</a:t>
                      </a:r>
                      <a:endParaRPr lang="fr-FR" sz="1100">
                        <a:latin typeface="Cambria"/>
                        <a:ea typeface="Times New Roman"/>
                        <a:cs typeface="Times New Roman"/>
                      </a:endParaRPr>
                    </a:p>
                  </a:txBody>
                  <a:tcPr marL="9525" marR="9525" marT="9525" marB="9525"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dirty="0">
                          <a:ln>
                            <a:solidFill>
                              <a:schemeClr val="tx1"/>
                            </a:solidFill>
                          </a:ln>
                          <a:solidFill>
                            <a:schemeClr val="tx2"/>
                          </a:solidFill>
                          <a:latin typeface="Times New Roman"/>
                          <a:ea typeface="Times New Roman"/>
                          <a:cs typeface="Times New Roman"/>
                          <a:hlinkClick r:id="rId5" tooltip="Corée du Sud"/>
                        </a:rPr>
                        <a:t>Corée du Sud</a:t>
                      </a:r>
                      <a:endParaRPr lang="fr-FR" sz="1600" b="0" kern="1200" dirty="0">
                        <a:ln>
                          <a:solidFill>
                            <a:schemeClr val="tx1"/>
                          </a:solidFill>
                        </a:ln>
                        <a:solidFill>
                          <a:schemeClr val="tx2"/>
                        </a:solidFill>
                        <a:latin typeface="Times New Roman"/>
                        <a:ea typeface="Times New Roman"/>
                        <a:cs typeface="Times New Roman"/>
                        <a:hlinkClick r:id="rId4" tooltip="Pays-Bas"/>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a:txBody>
                    <a:bodyPr/>
                    <a:lstStyle/>
                    <a:p>
                      <a:pPr algn="ctr">
                        <a:lnSpc>
                          <a:spcPct val="105000"/>
                        </a:lnSpc>
                        <a:spcAft>
                          <a:spcPts val="0"/>
                        </a:spcAft>
                      </a:pPr>
                      <a:r>
                        <a:rPr lang="fr-FR" sz="1600">
                          <a:latin typeface="Times New Roman"/>
                          <a:ea typeface="Times New Roman"/>
                          <a:cs typeface="Times New Roman"/>
                        </a:rPr>
                        <a:t>547</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3.</a:t>
                      </a:r>
                      <a:endParaRPr lang="fr-FR" sz="1100">
                        <a:latin typeface="Cambria"/>
                        <a:ea typeface="Times New Roman"/>
                        <a:cs typeface="Times New Roman"/>
                      </a:endParaRPr>
                    </a:p>
                  </a:txBody>
                  <a:tcPr marL="9525" marR="9525" marT="9525" marB="9525"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a:ln>
                            <a:solidFill>
                              <a:schemeClr val="tx1"/>
                            </a:solidFill>
                          </a:ln>
                          <a:solidFill>
                            <a:schemeClr val="tx2"/>
                          </a:solidFill>
                          <a:latin typeface="Times New Roman"/>
                          <a:ea typeface="Times New Roman"/>
                          <a:cs typeface="Times New Roman"/>
                          <a:hlinkClick r:id="rId6" tooltip="Hong Kong"/>
                        </a:rPr>
                        <a:t>Hong Kong</a:t>
                      </a:r>
                      <a:endParaRPr lang="fr-FR" sz="1600" b="0" kern="1200">
                        <a:ln>
                          <a:solidFill>
                            <a:schemeClr val="tx1"/>
                          </a:solidFill>
                        </a:ln>
                        <a:solidFill>
                          <a:schemeClr val="tx2"/>
                        </a:solidFill>
                        <a:latin typeface="Times New Roman"/>
                        <a:ea typeface="Times New Roman"/>
                        <a:cs typeface="Times New Roman"/>
                        <a:hlinkClick r:id="rId5" tooltip="Corée du Sud"/>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536</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5122">
                <a:tc>
                  <a:txBody>
                    <a:bodyPr/>
                    <a:lstStyle/>
                    <a:p>
                      <a:pPr algn="ctr">
                        <a:lnSpc>
                          <a:spcPct val="105000"/>
                        </a:lnSpc>
                        <a:spcAft>
                          <a:spcPts val="0"/>
                        </a:spcAft>
                      </a:pPr>
                      <a:r>
                        <a:rPr lang="fr-FR" sz="1600">
                          <a:latin typeface="Times New Roman"/>
                          <a:ea typeface="Times New Roman"/>
                          <a:cs typeface="Times New Roman"/>
                        </a:rPr>
                        <a:t>4.</a:t>
                      </a:r>
                      <a:endParaRPr lang="fr-FR" sz="1100">
                        <a:latin typeface="Cambria"/>
                        <a:ea typeface="Times New Roman"/>
                        <a:cs typeface="Times New Roman"/>
                      </a:endParaRPr>
                    </a:p>
                  </a:txBody>
                  <a:tcPr marL="9525" marR="9525" marT="9525" marB="9525"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dirty="0">
                          <a:ln>
                            <a:solidFill>
                              <a:schemeClr val="tx1"/>
                            </a:solidFill>
                          </a:ln>
                          <a:solidFill>
                            <a:schemeClr val="tx2"/>
                          </a:solidFill>
                          <a:latin typeface="Times New Roman"/>
                          <a:ea typeface="Times New Roman"/>
                          <a:cs typeface="Times New Roman"/>
                          <a:hlinkClick r:id="rId4" tooltip="Pays-Bas"/>
                        </a:rPr>
                        <a:t>Pays-Bas</a:t>
                      </a: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531</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4.</a:t>
                      </a:r>
                      <a:endParaRPr lang="fr-FR" sz="1100">
                        <a:latin typeface="Cambria"/>
                        <a:ea typeface="Times New Roman"/>
                        <a:cs typeface="Times New Roman"/>
                      </a:endParaRPr>
                    </a:p>
                  </a:txBody>
                  <a:tcPr marL="9525" marR="9525" marT="9525" marB="9525"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a:ln>
                            <a:solidFill>
                              <a:schemeClr val="tx1"/>
                            </a:solidFill>
                          </a:ln>
                          <a:solidFill>
                            <a:schemeClr val="tx2"/>
                          </a:solidFill>
                          <a:latin typeface="Times New Roman"/>
                          <a:ea typeface="Times New Roman"/>
                          <a:cs typeface="Times New Roman"/>
                          <a:hlinkClick r:id="rId7" tooltip="Canada"/>
                        </a:rPr>
                        <a:t>Canada</a:t>
                      </a:r>
                      <a:endParaRPr lang="fr-FR" sz="1600" b="0" kern="1200">
                        <a:ln>
                          <a:solidFill>
                            <a:schemeClr val="tx1"/>
                          </a:solidFill>
                        </a:ln>
                        <a:solidFill>
                          <a:schemeClr val="tx2"/>
                        </a:solidFill>
                        <a:latin typeface="Times New Roman"/>
                        <a:ea typeface="Times New Roman"/>
                        <a:cs typeface="Times New Roman"/>
                        <a:hlinkClick r:id="rId5" tooltip="Corée du Sud"/>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527</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5122">
                <a:tc>
                  <a:txBody>
                    <a:bodyPr/>
                    <a:lstStyle/>
                    <a:p>
                      <a:pPr algn="ctr">
                        <a:lnSpc>
                          <a:spcPct val="105000"/>
                        </a:lnSpc>
                        <a:spcAft>
                          <a:spcPts val="0"/>
                        </a:spcAft>
                      </a:pPr>
                      <a:r>
                        <a:rPr lang="fr-FR" sz="1600">
                          <a:latin typeface="Times New Roman"/>
                          <a:ea typeface="Times New Roman"/>
                          <a:cs typeface="Times New Roman"/>
                        </a:rPr>
                        <a:t>5.</a:t>
                      </a:r>
                      <a:endParaRPr lang="fr-FR" sz="1100">
                        <a:latin typeface="Cambria"/>
                        <a:ea typeface="Times New Roman"/>
                        <a:cs typeface="Times New Roman"/>
                      </a:endParaRPr>
                    </a:p>
                  </a:txBody>
                  <a:tcPr marL="9525" marR="9525" marT="9525" marB="9525"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dirty="0">
                          <a:ln>
                            <a:solidFill>
                              <a:schemeClr val="tx1"/>
                            </a:solidFill>
                          </a:ln>
                          <a:solidFill>
                            <a:schemeClr val="tx2"/>
                          </a:solidFill>
                          <a:latin typeface="Times New Roman"/>
                          <a:ea typeface="Times New Roman"/>
                          <a:cs typeface="Times New Roman"/>
                          <a:hlinkClick r:id="rId8" tooltip="Suisse"/>
                        </a:rPr>
                        <a:t>Suisse</a:t>
                      </a:r>
                      <a:endParaRPr lang="fr-FR" sz="1600" b="0" kern="1200" dirty="0">
                        <a:ln>
                          <a:solidFill>
                            <a:schemeClr val="tx1"/>
                          </a:solidFill>
                        </a:ln>
                        <a:solidFill>
                          <a:schemeClr val="tx2"/>
                        </a:solidFill>
                        <a:latin typeface="Times New Roman"/>
                        <a:ea typeface="Times New Roman"/>
                        <a:cs typeface="Times New Roman"/>
                        <a:hlinkClick r:id="rId4" tooltip="Pays-Bas"/>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530</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a:t>
                      </a:r>
                      <a:endParaRPr lang="fr-FR" sz="1100">
                        <a:latin typeface="Cambria"/>
                        <a:ea typeface="Times New Roman"/>
                        <a:cs typeface="Times New Roman"/>
                      </a:endParaRPr>
                    </a:p>
                  </a:txBody>
                  <a:tcPr marL="9525" marR="9525" marT="9525" marB="9525"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a:ln>
                            <a:solidFill>
                              <a:schemeClr val="tx1"/>
                            </a:solidFill>
                          </a:ln>
                          <a:solidFill>
                            <a:schemeClr val="tx2"/>
                          </a:solidFill>
                          <a:latin typeface="Times New Roman"/>
                          <a:ea typeface="Times New Roman"/>
                          <a:cs typeface="Times New Roman"/>
                          <a:hlinkClick r:id="rId9" tooltip="Nouvelle-Zélande"/>
                        </a:rPr>
                        <a:t>Nouvelle-Zélande</a:t>
                      </a:r>
                      <a:endParaRPr lang="fr-FR" sz="1600" b="0" kern="1200">
                        <a:ln>
                          <a:solidFill>
                            <a:schemeClr val="tx1"/>
                          </a:solidFill>
                        </a:ln>
                        <a:solidFill>
                          <a:schemeClr val="tx2"/>
                        </a:solidFill>
                        <a:latin typeface="Times New Roman"/>
                        <a:ea typeface="Times New Roman"/>
                        <a:cs typeface="Times New Roman"/>
                        <a:hlinkClick r:id="rId5" tooltip="Corée du Sud"/>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521</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5122">
                <a:tc>
                  <a:txBody>
                    <a:bodyPr/>
                    <a:lstStyle/>
                    <a:p>
                      <a:pPr algn="ctr">
                        <a:lnSpc>
                          <a:spcPct val="105000"/>
                        </a:lnSpc>
                        <a:spcAft>
                          <a:spcPts val="0"/>
                        </a:spcAft>
                      </a:pPr>
                      <a:r>
                        <a:rPr lang="fr-FR" sz="1600">
                          <a:latin typeface="Times New Roman"/>
                          <a:ea typeface="Times New Roman"/>
                          <a:cs typeface="Times New Roman"/>
                        </a:rPr>
                        <a:t>6.</a:t>
                      </a:r>
                      <a:endParaRPr lang="fr-FR" sz="1100">
                        <a:latin typeface="Cambria"/>
                        <a:ea typeface="Times New Roman"/>
                        <a:cs typeface="Times New Roman"/>
                      </a:endParaRPr>
                    </a:p>
                  </a:txBody>
                  <a:tcPr marL="9525" marR="9525" marT="9525" marB="9525"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dirty="0">
                          <a:ln>
                            <a:solidFill>
                              <a:schemeClr val="tx1"/>
                            </a:solidFill>
                          </a:ln>
                          <a:solidFill>
                            <a:schemeClr val="tx2"/>
                          </a:solidFill>
                          <a:latin typeface="Times New Roman"/>
                          <a:ea typeface="Times New Roman"/>
                          <a:cs typeface="Times New Roman"/>
                          <a:hlinkClick r:id="rId10" tooltip="Macao"/>
                        </a:rPr>
                        <a:t>Macao</a:t>
                      </a:r>
                      <a:endParaRPr lang="fr-FR" sz="1600" b="0" kern="1200" dirty="0">
                        <a:ln>
                          <a:solidFill>
                            <a:schemeClr val="tx1"/>
                          </a:solidFill>
                        </a:ln>
                        <a:solidFill>
                          <a:schemeClr val="tx2"/>
                        </a:solidFill>
                        <a:latin typeface="Times New Roman"/>
                        <a:ea typeface="Times New Roman"/>
                        <a:cs typeface="Times New Roman"/>
                        <a:hlinkClick r:id="rId4" tooltip="Pays-Bas"/>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525</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6.</a:t>
                      </a:r>
                      <a:endParaRPr lang="fr-FR" sz="1100">
                        <a:latin typeface="Cambria"/>
                        <a:ea typeface="Times New Roman"/>
                        <a:cs typeface="Times New Roman"/>
                      </a:endParaRPr>
                    </a:p>
                  </a:txBody>
                  <a:tcPr marL="9525" marR="9525" marT="9525" marB="9525"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a:ln>
                            <a:solidFill>
                              <a:schemeClr val="tx1"/>
                            </a:solidFill>
                          </a:ln>
                          <a:solidFill>
                            <a:schemeClr val="tx2"/>
                          </a:solidFill>
                          <a:latin typeface="Times New Roman"/>
                          <a:ea typeface="Times New Roman"/>
                          <a:cs typeface="Times New Roman"/>
                          <a:hlinkClick r:id="rId11" tooltip="Irlande (pays)"/>
                        </a:rPr>
                        <a:t>Irlande</a:t>
                      </a:r>
                      <a:endParaRPr lang="fr-FR" sz="1600" b="0" kern="1200">
                        <a:ln>
                          <a:solidFill>
                            <a:schemeClr val="tx1"/>
                          </a:solidFill>
                        </a:ln>
                        <a:solidFill>
                          <a:schemeClr val="tx2"/>
                        </a:solidFill>
                        <a:latin typeface="Times New Roman"/>
                        <a:ea typeface="Times New Roman"/>
                        <a:cs typeface="Times New Roman"/>
                        <a:hlinkClick r:id="rId5" tooltip="Corée du Sud"/>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517</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5122">
                <a:tc>
                  <a:txBody>
                    <a:bodyPr/>
                    <a:lstStyle/>
                    <a:p>
                      <a:pPr algn="ctr">
                        <a:lnSpc>
                          <a:spcPct val="105000"/>
                        </a:lnSpc>
                        <a:spcAft>
                          <a:spcPts val="0"/>
                        </a:spcAft>
                      </a:pPr>
                      <a:r>
                        <a:rPr lang="fr-FR" sz="1600">
                          <a:latin typeface="Times New Roman"/>
                          <a:ea typeface="Times New Roman"/>
                          <a:cs typeface="Times New Roman"/>
                        </a:rPr>
                        <a:t>6.</a:t>
                      </a:r>
                      <a:endParaRPr lang="fr-FR" sz="1100">
                        <a:latin typeface="Cambria"/>
                        <a:ea typeface="Times New Roman"/>
                        <a:cs typeface="Times New Roman"/>
                      </a:endParaRPr>
                    </a:p>
                  </a:txBody>
                  <a:tcPr marL="9525" marR="9525" marT="9525" marB="9525"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dirty="0">
                          <a:ln>
                            <a:solidFill>
                              <a:schemeClr val="tx1"/>
                            </a:solidFill>
                          </a:ln>
                          <a:solidFill>
                            <a:schemeClr val="tx2"/>
                          </a:solidFill>
                          <a:latin typeface="Times New Roman"/>
                          <a:ea typeface="Times New Roman"/>
                          <a:cs typeface="Times New Roman"/>
                          <a:hlinkClick r:id="rId12" tooltip="Liechtenstein"/>
                        </a:rPr>
                        <a:t>Liechtenstein</a:t>
                      </a:r>
                      <a:endParaRPr lang="fr-FR" sz="1600" b="0" kern="1200" dirty="0">
                        <a:ln>
                          <a:solidFill>
                            <a:schemeClr val="tx1"/>
                          </a:solidFill>
                        </a:ln>
                        <a:solidFill>
                          <a:schemeClr val="tx2"/>
                        </a:solidFill>
                        <a:latin typeface="Times New Roman"/>
                        <a:ea typeface="Times New Roman"/>
                        <a:cs typeface="Times New Roman"/>
                        <a:hlinkClick r:id="rId4" tooltip="Pays-Bas"/>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525</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6.</a:t>
                      </a:r>
                      <a:endParaRPr lang="fr-FR" sz="1100">
                        <a:latin typeface="Cambria"/>
                        <a:ea typeface="Times New Roman"/>
                        <a:cs typeface="Times New Roman"/>
                      </a:endParaRPr>
                    </a:p>
                  </a:txBody>
                  <a:tcPr marL="9525" marR="9525" marT="9525" marB="9525"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a:ln>
                            <a:solidFill>
                              <a:schemeClr val="tx1"/>
                            </a:solidFill>
                          </a:ln>
                          <a:solidFill>
                            <a:schemeClr val="tx2"/>
                          </a:solidFill>
                          <a:latin typeface="Times New Roman"/>
                          <a:ea typeface="Times New Roman"/>
                          <a:cs typeface="Times New Roman"/>
                          <a:hlinkClick r:id="rId13" tooltip="Australie"/>
                        </a:rPr>
                        <a:t>Australie</a:t>
                      </a:r>
                      <a:endParaRPr lang="fr-FR" sz="1600" b="0" kern="1200">
                        <a:ln>
                          <a:solidFill>
                            <a:schemeClr val="tx1"/>
                          </a:solidFill>
                        </a:ln>
                        <a:solidFill>
                          <a:schemeClr val="tx2"/>
                        </a:solidFill>
                        <a:latin typeface="Times New Roman"/>
                        <a:ea typeface="Times New Roman"/>
                        <a:cs typeface="Times New Roman"/>
                        <a:hlinkClick r:id="rId5" tooltip="Corée du Sud"/>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513</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5122">
                <a:tc>
                  <a:txBody>
                    <a:bodyPr/>
                    <a:lstStyle/>
                    <a:p>
                      <a:pPr algn="ctr">
                        <a:lnSpc>
                          <a:spcPct val="105000"/>
                        </a:lnSpc>
                        <a:spcAft>
                          <a:spcPts val="0"/>
                        </a:spcAft>
                      </a:pPr>
                      <a:r>
                        <a:rPr lang="fr-FR" sz="1600">
                          <a:latin typeface="Times New Roman"/>
                          <a:ea typeface="Times New Roman"/>
                          <a:cs typeface="Times New Roman"/>
                        </a:rPr>
                        <a:t>8.</a:t>
                      </a:r>
                      <a:endParaRPr lang="fr-FR" sz="1100">
                        <a:latin typeface="Cambria"/>
                        <a:ea typeface="Times New Roman"/>
                        <a:cs typeface="Times New Roman"/>
                      </a:endParaRPr>
                    </a:p>
                  </a:txBody>
                  <a:tcPr marL="9525" marR="9525" marT="9525" marB="9525"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dirty="0">
                          <a:ln>
                            <a:solidFill>
                              <a:schemeClr val="tx1"/>
                            </a:solidFill>
                          </a:ln>
                          <a:solidFill>
                            <a:schemeClr val="tx2"/>
                          </a:solidFill>
                          <a:latin typeface="Times New Roman"/>
                          <a:ea typeface="Times New Roman"/>
                          <a:cs typeface="Times New Roman"/>
                          <a:hlinkClick r:id="rId14" tooltip="Japon"/>
                        </a:rPr>
                        <a:t>Japon</a:t>
                      </a:r>
                      <a:endParaRPr lang="fr-FR" sz="1600" b="0" kern="1200" dirty="0">
                        <a:ln>
                          <a:solidFill>
                            <a:schemeClr val="tx1"/>
                          </a:solidFill>
                        </a:ln>
                        <a:solidFill>
                          <a:schemeClr val="tx2"/>
                        </a:solidFill>
                        <a:latin typeface="Times New Roman"/>
                        <a:ea typeface="Times New Roman"/>
                        <a:cs typeface="Times New Roman"/>
                        <a:hlinkClick r:id="rId4" tooltip="Pays-Bas"/>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523</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8.</a:t>
                      </a:r>
                      <a:endParaRPr lang="fr-FR" sz="1100">
                        <a:latin typeface="Cambria"/>
                        <a:ea typeface="Times New Roman"/>
                        <a:cs typeface="Times New Roman"/>
                      </a:endParaRPr>
                    </a:p>
                  </a:txBody>
                  <a:tcPr marL="9525" marR="9525" marT="9525" marB="9525"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a:ln>
                            <a:solidFill>
                              <a:schemeClr val="tx1"/>
                            </a:solidFill>
                          </a:ln>
                          <a:solidFill>
                            <a:schemeClr val="tx2"/>
                          </a:solidFill>
                          <a:latin typeface="Times New Roman"/>
                          <a:ea typeface="Times New Roman"/>
                          <a:cs typeface="Times New Roman"/>
                          <a:hlinkClick r:id="rId12" tooltip="Liechtenstein"/>
                        </a:rPr>
                        <a:t>Liechtenstein</a:t>
                      </a:r>
                      <a:endParaRPr lang="fr-FR" sz="1600" b="0" kern="1200">
                        <a:ln>
                          <a:solidFill>
                            <a:schemeClr val="tx1"/>
                          </a:solidFill>
                        </a:ln>
                        <a:solidFill>
                          <a:schemeClr val="tx2"/>
                        </a:solidFill>
                        <a:latin typeface="Times New Roman"/>
                        <a:ea typeface="Times New Roman"/>
                        <a:cs typeface="Times New Roman"/>
                        <a:hlinkClick r:id="rId5" tooltip="Corée du Sud"/>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510</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5122">
                <a:tc>
                  <a:txBody>
                    <a:bodyPr/>
                    <a:lstStyle/>
                    <a:p>
                      <a:pPr algn="ctr">
                        <a:lnSpc>
                          <a:spcPct val="105000"/>
                        </a:lnSpc>
                        <a:spcAft>
                          <a:spcPts val="0"/>
                        </a:spcAft>
                      </a:pPr>
                      <a:r>
                        <a:rPr lang="fr-FR" sz="1600">
                          <a:latin typeface="Times New Roman"/>
                          <a:ea typeface="Times New Roman"/>
                          <a:cs typeface="Times New Roman"/>
                        </a:rPr>
                        <a:t>9.</a:t>
                      </a:r>
                      <a:endParaRPr lang="fr-FR" sz="1100">
                        <a:latin typeface="Cambria"/>
                        <a:ea typeface="Times New Roman"/>
                        <a:cs typeface="Times New Roman"/>
                      </a:endParaRPr>
                    </a:p>
                  </a:txBody>
                  <a:tcPr marL="9525" marR="9525" marT="9525" marB="9525"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dirty="0">
                          <a:ln>
                            <a:solidFill>
                              <a:schemeClr val="tx1"/>
                            </a:solidFill>
                          </a:ln>
                          <a:solidFill>
                            <a:schemeClr val="tx2"/>
                          </a:solidFill>
                          <a:latin typeface="Times New Roman"/>
                          <a:ea typeface="Times New Roman"/>
                          <a:cs typeface="Times New Roman"/>
                          <a:hlinkClick r:id="rId9" tooltip="Nouvelle-Zélande"/>
                        </a:rPr>
                        <a:t>Nouvelle-Zélande</a:t>
                      </a:r>
                      <a:endParaRPr lang="fr-FR" sz="1600" b="0" kern="1200" dirty="0">
                        <a:ln>
                          <a:solidFill>
                            <a:schemeClr val="tx1"/>
                          </a:solidFill>
                        </a:ln>
                        <a:solidFill>
                          <a:schemeClr val="tx2"/>
                        </a:solidFill>
                        <a:latin typeface="Times New Roman"/>
                        <a:ea typeface="Times New Roman"/>
                        <a:cs typeface="Times New Roman"/>
                        <a:hlinkClick r:id="rId4" tooltip="Pays-Bas"/>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522</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9.</a:t>
                      </a:r>
                      <a:endParaRPr lang="fr-FR" sz="1100">
                        <a:latin typeface="Cambria"/>
                        <a:ea typeface="Times New Roman"/>
                        <a:cs typeface="Times New Roman"/>
                      </a:endParaRPr>
                    </a:p>
                  </a:txBody>
                  <a:tcPr marL="9525" marR="9525" marT="9525" marB="9525"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a:ln>
                            <a:solidFill>
                              <a:schemeClr val="tx1"/>
                            </a:solidFill>
                          </a:ln>
                          <a:solidFill>
                            <a:schemeClr val="tx2"/>
                          </a:solidFill>
                          <a:latin typeface="Times New Roman"/>
                          <a:ea typeface="Times New Roman"/>
                          <a:cs typeface="Times New Roman"/>
                          <a:hlinkClick r:id="rId15" tooltip="Pologne"/>
                        </a:rPr>
                        <a:t>Pologne</a:t>
                      </a:r>
                      <a:endParaRPr lang="fr-FR" sz="1600" b="0" kern="1200">
                        <a:ln>
                          <a:solidFill>
                            <a:schemeClr val="tx1"/>
                          </a:solidFill>
                        </a:ln>
                        <a:solidFill>
                          <a:schemeClr val="tx2"/>
                        </a:solidFill>
                        <a:latin typeface="Times New Roman"/>
                        <a:ea typeface="Times New Roman"/>
                        <a:cs typeface="Times New Roman"/>
                        <a:hlinkClick r:id="rId5" tooltip="Corée du Sud"/>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508</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5122">
                <a:tc>
                  <a:txBody>
                    <a:bodyPr/>
                    <a:lstStyle/>
                    <a:p>
                      <a:pPr algn="ctr">
                        <a:lnSpc>
                          <a:spcPct val="105000"/>
                        </a:lnSpc>
                        <a:spcAft>
                          <a:spcPts val="0"/>
                        </a:spcAft>
                      </a:pPr>
                      <a:r>
                        <a:rPr lang="fr-FR" sz="1600">
                          <a:latin typeface="Times New Roman"/>
                          <a:ea typeface="Times New Roman"/>
                          <a:cs typeface="Times New Roman"/>
                        </a:rPr>
                        <a:t>10.</a:t>
                      </a:r>
                      <a:endParaRPr lang="fr-FR" sz="1100">
                        <a:latin typeface="Cambria"/>
                        <a:ea typeface="Times New Roman"/>
                        <a:cs typeface="Times New Roman"/>
                      </a:endParaRPr>
                    </a:p>
                  </a:txBody>
                  <a:tcPr marL="9525" marR="9525" marT="9525" marB="9525"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dirty="0">
                          <a:ln>
                            <a:solidFill>
                              <a:schemeClr val="tx1"/>
                            </a:solidFill>
                          </a:ln>
                          <a:solidFill>
                            <a:schemeClr val="tx2"/>
                          </a:solidFill>
                          <a:latin typeface="Times New Roman"/>
                          <a:ea typeface="Times New Roman"/>
                          <a:cs typeface="Times New Roman"/>
                          <a:hlinkClick r:id="rId13" tooltip="Australie"/>
                        </a:rPr>
                        <a:t>Australie</a:t>
                      </a:r>
                      <a:endParaRPr lang="fr-FR" sz="1600" b="0" kern="1200" dirty="0">
                        <a:ln>
                          <a:solidFill>
                            <a:schemeClr val="tx1"/>
                          </a:solidFill>
                        </a:ln>
                        <a:solidFill>
                          <a:schemeClr val="tx2"/>
                        </a:solidFill>
                        <a:latin typeface="Times New Roman"/>
                        <a:ea typeface="Times New Roman"/>
                        <a:cs typeface="Times New Roman"/>
                        <a:hlinkClick r:id="rId4" tooltip="Pays-Bas"/>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520</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a:latin typeface="Times New Roman"/>
                          <a:ea typeface="Times New Roman"/>
                          <a:cs typeface="Times New Roman"/>
                        </a:rPr>
                        <a:t>10.</a:t>
                      </a:r>
                      <a:endParaRPr lang="fr-FR" sz="1100">
                        <a:latin typeface="Cambria"/>
                        <a:ea typeface="Times New Roman"/>
                        <a:cs typeface="Times New Roman"/>
                      </a:endParaRPr>
                    </a:p>
                  </a:txBody>
                  <a:tcPr marL="9525" marR="9525" marT="9525" marB="9525"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fr-FR" sz="1600" b="0" kern="1200">
                          <a:ln>
                            <a:solidFill>
                              <a:schemeClr val="tx1"/>
                            </a:solidFill>
                          </a:ln>
                          <a:solidFill>
                            <a:schemeClr val="tx2"/>
                          </a:solidFill>
                          <a:latin typeface="Times New Roman"/>
                          <a:ea typeface="Times New Roman"/>
                          <a:cs typeface="Times New Roman"/>
                          <a:hlinkClick r:id="rId4" tooltip="Pays-Bas"/>
                        </a:rPr>
                        <a:t>Pays-Bas</a:t>
                      </a:r>
                      <a:endParaRPr lang="fr-FR" sz="1600" b="0" kern="1200">
                        <a:ln>
                          <a:solidFill>
                            <a:schemeClr val="tx1"/>
                          </a:solidFill>
                        </a:ln>
                        <a:solidFill>
                          <a:schemeClr val="tx2"/>
                        </a:solidFill>
                        <a:latin typeface="Times New Roman"/>
                        <a:ea typeface="Times New Roman"/>
                        <a:cs typeface="Times New Roman"/>
                        <a:hlinkClick r:id="rId5" tooltip="Corée du Sud"/>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5000"/>
                        </a:lnSpc>
                        <a:spcAft>
                          <a:spcPts val="0"/>
                        </a:spcAft>
                      </a:pPr>
                      <a:r>
                        <a:rPr lang="fr-FR" sz="1600" dirty="0">
                          <a:latin typeface="Times New Roman"/>
                          <a:ea typeface="Times New Roman"/>
                          <a:cs typeface="Times New Roman"/>
                        </a:rPr>
                        <a:t>507</a:t>
                      </a:r>
                      <a:endParaRPr lang="fr-FR" sz="1100" dirty="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500034" y="1285860"/>
          <a:ext cx="8229600" cy="4342701"/>
        </p:xfrm>
        <a:graphic>
          <a:graphicData uri="http://schemas.openxmlformats.org/drawingml/2006/table">
            <a:tbl>
              <a:tblPr firstRow="1" bandRow="1">
                <a:tableStyleId>{5C22544A-7EE6-4342-B048-85BDC9FD1C3A}</a:tableStyleId>
              </a:tblPr>
              <a:tblGrid>
                <a:gridCol w="400024"/>
                <a:gridCol w="1785950"/>
                <a:gridCol w="557226"/>
                <a:gridCol w="371468"/>
                <a:gridCol w="1857388"/>
                <a:gridCol w="514344"/>
                <a:gridCol w="414350"/>
                <a:gridCol w="1785950"/>
                <a:gridCol w="542900"/>
              </a:tblGrid>
              <a:tr h="425330">
                <a:tc gridSpan="3">
                  <a:txBody>
                    <a:bodyPr/>
                    <a:lstStyle/>
                    <a:p>
                      <a:pPr algn="ctr"/>
                      <a:r>
                        <a:rPr lang="en-US" sz="1800" b="1" kern="1200" smtClean="0">
                          <a:solidFill>
                            <a:srgbClr val="111A6B"/>
                          </a:solidFill>
                          <a:latin typeface="+mn-lt"/>
                          <a:ea typeface="+mn-ea"/>
                          <a:cs typeface="+mn-cs"/>
                        </a:rPr>
                        <a:t>Mathématiques</a:t>
                      </a:r>
                      <a:endParaRPr lang="fr-FR">
                        <a:solidFill>
                          <a:srgbClr val="111A6B"/>
                        </a:solidFill>
                      </a:endParaRPr>
                    </a:p>
                  </a:txBody>
                  <a:tcPr>
                    <a:lnL w="571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fr-FR"/>
                    </a:p>
                  </a:txBody>
                  <a:tcPr/>
                </a:tc>
                <a:tc hMerge="1">
                  <a:txBody>
                    <a:bodyPr/>
                    <a:lstStyle/>
                    <a:p>
                      <a:endParaRPr lang="fr-FR"/>
                    </a:p>
                  </a:txBody>
                  <a:tcPr/>
                </a:tc>
                <a:tc gridSpan="3">
                  <a:txBody>
                    <a:bodyPr/>
                    <a:lstStyle/>
                    <a:p>
                      <a:pPr algn="ctr"/>
                      <a:r>
                        <a:rPr lang="en-US" sz="1800" b="1" kern="1200" smtClean="0">
                          <a:solidFill>
                            <a:srgbClr val="111A6B"/>
                          </a:solidFill>
                          <a:latin typeface="+mn-lt"/>
                          <a:ea typeface="+mn-ea"/>
                          <a:cs typeface="+mn-cs"/>
                        </a:rPr>
                        <a:t>Sciences</a:t>
                      </a:r>
                      <a:endParaRPr lang="fr-FR">
                        <a:solidFill>
                          <a:srgbClr val="111A6B"/>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fr-FR"/>
                    </a:p>
                  </a:txBody>
                  <a:tcPr/>
                </a:tc>
                <a:tc hMerge="1">
                  <a:txBody>
                    <a:bodyPr/>
                    <a:lstStyle/>
                    <a:p>
                      <a:endParaRPr lang="fr-FR"/>
                    </a:p>
                  </a:txBody>
                  <a:tcPr/>
                </a:tc>
                <a:tc gridSpan="3">
                  <a:txBody>
                    <a:bodyPr/>
                    <a:lstStyle/>
                    <a:p>
                      <a:pPr algn="ctr"/>
                      <a:r>
                        <a:rPr lang="en-US" sz="1800" b="1" kern="1200" smtClean="0">
                          <a:solidFill>
                            <a:srgbClr val="111A6B"/>
                          </a:solidFill>
                          <a:latin typeface="+mn-lt"/>
                          <a:ea typeface="+mn-ea"/>
                          <a:cs typeface="+mn-cs"/>
                        </a:rPr>
                        <a:t>Lecture</a:t>
                      </a:r>
                      <a:endParaRPr lang="fr-FR">
                        <a:solidFill>
                          <a:srgbClr val="111A6B"/>
                        </a:solidFill>
                      </a:endParaRPr>
                    </a:p>
                  </a:txBody>
                  <a:tcPr>
                    <a:lnL w="190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fr-FR"/>
                    </a:p>
                  </a:txBody>
                  <a:tcPr/>
                </a:tc>
                <a:tc hMerge="1">
                  <a:txBody>
                    <a:bodyPr/>
                    <a:lstStyle/>
                    <a:p>
                      <a:endParaRPr lang="fr-FR"/>
                    </a:p>
                  </a:txBody>
                  <a:tcPr/>
                </a:tc>
              </a:tr>
              <a:tr h="425330">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1.</a:t>
                      </a:r>
                      <a:endParaRPr lang="fr-FR" sz="1100">
                        <a:latin typeface="Cambria"/>
                        <a:ea typeface="Times New Roman"/>
                        <a:cs typeface="Times New Roman"/>
                      </a:endParaRPr>
                    </a:p>
                  </a:txBody>
                  <a:tcPr marL="9525" marR="9525" marT="9525" marB="9525" anchor="ctr">
                    <a:lnL w="571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2" tooltip="Shanghai"/>
                        </a:rPr>
                        <a:t>Shanghai</a:t>
                      </a:r>
                      <a:r>
                        <a:rPr lang="en-US" sz="1600" b="0" kern="1200">
                          <a:ln>
                            <a:solidFill>
                              <a:schemeClr val="tx1"/>
                            </a:solidFill>
                          </a:ln>
                          <a:solidFill>
                            <a:schemeClr val="tx2"/>
                          </a:solidFill>
                          <a:latin typeface="Times New Roman"/>
                          <a:ea typeface="Times New Roman"/>
                          <a:cs typeface="Times New Roman"/>
                          <a:hlinkClick r:id="rId3" tooltip="Hong Kong"/>
                        </a:rPr>
                        <a:t>, </a:t>
                      </a:r>
                      <a:r>
                        <a:rPr lang="en-US" sz="1600" b="0" kern="1200">
                          <a:ln>
                            <a:solidFill>
                              <a:schemeClr val="tx1"/>
                            </a:solidFill>
                          </a:ln>
                          <a:solidFill>
                            <a:schemeClr val="tx2"/>
                          </a:solidFill>
                          <a:latin typeface="Times New Roman"/>
                          <a:ea typeface="Times New Roman"/>
                          <a:cs typeface="Times New Roman"/>
                          <a:hlinkClick r:id="rId4" tooltip="Chine"/>
                        </a:rPr>
                        <a:t>Chine</a:t>
                      </a:r>
                      <a:endParaRPr lang="en-US" sz="1600" b="0" kern="1200">
                        <a:ln>
                          <a:solidFill>
                            <a:schemeClr val="tx1"/>
                          </a:solidFill>
                        </a:ln>
                        <a:solidFill>
                          <a:schemeClr val="tx2"/>
                        </a:solidFill>
                        <a:latin typeface="Times New Roman"/>
                        <a:ea typeface="Times New Roman"/>
                        <a:cs typeface="Times New Roman"/>
                        <a:hlinkClick r:id="rId3" tooltip="Hong Kong"/>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600</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1.</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2" tooltip="Shanghai"/>
                        </a:rPr>
                        <a:t>Shanghai</a:t>
                      </a: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4" tooltip="Chine"/>
                        </a:rPr>
                        <a:t>Chine</a:t>
                      </a:r>
                      <a:endParaRPr lang="en-US"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575</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1.</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2" tooltip="Shanghai"/>
                        </a:rPr>
                        <a:t>Shanghai</a:t>
                      </a: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4" tooltip="Chine"/>
                        </a:rPr>
                        <a:t>Chine</a:t>
                      </a:r>
                      <a:endParaRPr lang="en-US"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556</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25330">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2.</a:t>
                      </a:r>
                      <a:endParaRPr lang="fr-FR" sz="1100">
                        <a:latin typeface="Cambria"/>
                        <a:ea typeface="Times New Roman"/>
                        <a:cs typeface="Times New Roman"/>
                      </a:endParaRPr>
                    </a:p>
                  </a:txBody>
                  <a:tcPr marL="9525" marR="9525" marT="9525" marB="9525" anchor="ctr">
                    <a:lnL w="571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Singapour</a:t>
                      </a:r>
                      <a:endParaRPr lang="en-US" sz="1600" b="0" kern="1200">
                        <a:ln>
                          <a:solidFill>
                            <a:schemeClr val="tx1"/>
                          </a:solidFill>
                        </a:ln>
                        <a:solidFill>
                          <a:schemeClr val="tx2"/>
                        </a:solidFill>
                        <a:latin typeface="Times New Roman"/>
                        <a:ea typeface="Times New Roman"/>
                        <a:cs typeface="Times New Roman"/>
                        <a:hlinkClick r:id="rId3" tooltip="Hong Kong"/>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6E250"/>
                    </a:solidFill>
                  </a:tcPr>
                </a:tc>
                <a:tc>
                  <a:txBody>
                    <a:bodyPr/>
                    <a:lstStyle/>
                    <a:p>
                      <a:pPr algn="ctr">
                        <a:lnSpc>
                          <a:spcPct val="105000"/>
                        </a:lnSpc>
                        <a:spcAft>
                          <a:spcPts val="1000"/>
                        </a:spcAft>
                      </a:pPr>
                      <a:r>
                        <a:rPr lang="en-US" sz="1400">
                          <a:latin typeface="Cambria"/>
                          <a:ea typeface="Times New Roman"/>
                          <a:cs typeface="Times New Roman"/>
                        </a:rPr>
                        <a:t>562</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b="1">
                          <a:latin typeface="Cambria"/>
                          <a:ea typeface="Times New Roman"/>
                          <a:cs typeface="Times New Roman"/>
                        </a:rPr>
                        <a:t>2.</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6" tooltip="Finlande"/>
                        </a:rPr>
                        <a:t>Finlande</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05000"/>
                        </a:lnSpc>
                        <a:spcAft>
                          <a:spcPts val="1000"/>
                        </a:spcAft>
                      </a:pPr>
                      <a:r>
                        <a:rPr lang="en-US" sz="1400" b="1">
                          <a:latin typeface="Cambria"/>
                          <a:ea typeface="Times New Roman"/>
                          <a:cs typeface="Times New Roman"/>
                        </a:rPr>
                        <a:t>554</a:t>
                      </a:r>
                      <a:endParaRPr lang="fr-FR" sz="1100" b="1">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05000"/>
                        </a:lnSpc>
                        <a:spcAft>
                          <a:spcPts val="1000"/>
                        </a:spcAft>
                      </a:pPr>
                      <a:r>
                        <a:rPr lang="en-US" sz="1400">
                          <a:latin typeface="Cambria"/>
                          <a:ea typeface="Times New Roman"/>
                          <a:cs typeface="Times New Roman"/>
                        </a:rPr>
                        <a:t>2.</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7" tooltip="Corée du Sud"/>
                        </a:rPr>
                        <a:t>Corée du Sud</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a:txBody>
                    <a:bodyPr/>
                    <a:lstStyle/>
                    <a:p>
                      <a:pPr algn="ctr">
                        <a:lnSpc>
                          <a:spcPct val="105000"/>
                        </a:lnSpc>
                        <a:spcAft>
                          <a:spcPts val="1000"/>
                        </a:spcAft>
                      </a:pPr>
                      <a:r>
                        <a:rPr lang="en-US" sz="1400">
                          <a:latin typeface="Cambria"/>
                          <a:ea typeface="Times New Roman"/>
                          <a:cs typeface="Times New Roman"/>
                        </a:rPr>
                        <a:t>539</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25330">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3.</a:t>
                      </a:r>
                      <a:endParaRPr lang="fr-FR" sz="1100">
                        <a:latin typeface="Cambria"/>
                        <a:ea typeface="Times New Roman"/>
                        <a:cs typeface="Times New Roman"/>
                      </a:endParaRPr>
                    </a:p>
                  </a:txBody>
                  <a:tcPr marL="9525" marR="9525" marT="9525" marB="9525" anchor="ctr">
                    <a:lnL w="571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3" tooltip="Hong Kong"/>
                        </a:rPr>
                        <a:t> </a:t>
                      </a:r>
                      <a:r>
                        <a:rPr lang="en-US" sz="1600" b="0" kern="1200">
                          <a:ln>
                            <a:solidFill>
                              <a:schemeClr val="tx1"/>
                            </a:solidFill>
                          </a:ln>
                          <a:solidFill>
                            <a:schemeClr val="tx2"/>
                          </a:solidFill>
                          <a:latin typeface="Times New Roman"/>
                          <a:ea typeface="Times New Roman"/>
                          <a:cs typeface="Times New Roman"/>
                          <a:hlinkClick r:id="rId3" tooltip="Hong Kong"/>
                        </a:rPr>
                        <a:t>Hong Kong</a:t>
                      </a:r>
                      <a:r>
                        <a:rPr lang="en-US" sz="1600" b="0" kern="1200">
                          <a:ln>
                            <a:solidFill>
                              <a:schemeClr val="tx1"/>
                            </a:solidFill>
                          </a:ln>
                          <a:solidFill>
                            <a:schemeClr val="tx2"/>
                          </a:solidFill>
                          <a:latin typeface="Times New Roman"/>
                          <a:ea typeface="Times New Roman"/>
                          <a:cs typeface="Times New Roman"/>
                          <a:hlinkClick r:id="rId3" tooltip="Hong Kong"/>
                        </a:rPr>
                        <a:t>, </a:t>
                      </a:r>
                      <a:r>
                        <a:rPr lang="en-US" sz="1600" b="0" kern="1200">
                          <a:ln>
                            <a:solidFill>
                              <a:schemeClr val="tx1"/>
                            </a:solidFill>
                          </a:ln>
                          <a:solidFill>
                            <a:schemeClr val="tx2"/>
                          </a:solidFill>
                          <a:latin typeface="Times New Roman"/>
                          <a:ea typeface="Times New Roman"/>
                          <a:cs typeface="Times New Roman"/>
                          <a:hlinkClick r:id="rId4" tooltip="Chine"/>
                        </a:rPr>
                        <a:t>Chine</a:t>
                      </a:r>
                      <a:endParaRPr lang="fr-FR" sz="1600" b="0" kern="1200">
                        <a:ln>
                          <a:solidFill>
                            <a:schemeClr val="tx1"/>
                          </a:solidFill>
                        </a:ln>
                        <a:solidFill>
                          <a:schemeClr val="tx2"/>
                        </a:solidFill>
                        <a:latin typeface="Times New Roman"/>
                        <a:ea typeface="Times New Roman"/>
                        <a:cs typeface="Times New Roman"/>
                        <a:hlinkClick r:id="rId3" tooltip="Hong Kong"/>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555</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3.</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3" tooltip="Hong Kong"/>
                        </a:rPr>
                        <a:t>Hong Kong</a:t>
                      </a: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4" tooltip="Chine"/>
                        </a:rPr>
                        <a:t>Chine</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549</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b="1">
                          <a:latin typeface="Cambria"/>
                          <a:ea typeface="Times New Roman"/>
                          <a:cs typeface="Times New Roman"/>
                        </a:rPr>
                        <a:t>3.</a:t>
                      </a:r>
                      <a:endParaRPr lang="fr-FR" sz="1100" b="1">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6" tooltip="Finlande"/>
                        </a:rPr>
                        <a:t>Finlande</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05000"/>
                        </a:lnSpc>
                        <a:spcAft>
                          <a:spcPts val="1000"/>
                        </a:spcAft>
                      </a:pPr>
                      <a:r>
                        <a:rPr lang="en-US" sz="1400" b="1">
                          <a:latin typeface="Cambria"/>
                          <a:ea typeface="Times New Roman"/>
                          <a:cs typeface="Times New Roman"/>
                        </a:rPr>
                        <a:t>536</a:t>
                      </a:r>
                      <a:endParaRPr lang="fr-FR" sz="1100" b="1">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r>
              <a:tr h="425330">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4.</a:t>
                      </a:r>
                      <a:endParaRPr lang="fr-FR" sz="1100">
                        <a:latin typeface="Cambria"/>
                        <a:ea typeface="Times New Roman"/>
                        <a:cs typeface="Times New Roman"/>
                      </a:endParaRPr>
                    </a:p>
                  </a:txBody>
                  <a:tcPr marL="9525" marR="9525" marT="9525" marB="9525" anchor="ctr">
                    <a:lnL w="571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3" tooltip="Hong Kong"/>
                        </a:rPr>
                        <a:t> </a:t>
                      </a:r>
                      <a:r>
                        <a:rPr lang="en-US" sz="1600" b="0" kern="1200">
                          <a:ln>
                            <a:solidFill>
                              <a:schemeClr val="tx1"/>
                            </a:solidFill>
                          </a:ln>
                          <a:solidFill>
                            <a:schemeClr val="tx2"/>
                          </a:solidFill>
                          <a:latin typeface="Times New Roman"/>
                          <a:ea typeface="Times New Roman"/>
                          <a:cs typeface="Times New Roman"/>
                          <a:hlinkClick r:id="rId7" tooltip="Corée du Sud"/>
                        </a:rPr>
                        <a:t>Corée du Sud</a:t>
                      </a:r>
                      <a:endParaRPr lang="fr-FR" sz="1600" b="0" kern="1200">
                        <a:ln>
                          <a:solidFill>
                            <a:schemeClr val="tx1"/>
                          </a:solidFill>
                        </a:ln>
                        <a:solidFill>
                          <a:schemeClr val="tx2"/>
                        </a:solidFill>
                        <a:latin typeface="Times New Roman"/>
                        <a:ea typeface="Times New Roman"/>
                        <a:cs typeface="Times New Roman"/>
                        <a:hlinkClick r:id="rId3" tooltip="Hong Kong"/>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a:txBody>
                    <a:bodyPr/>
                    <a:lstStyle/>
                    <a:p>
                      <a:pPr algn="ctr">
                        <a:lnSpc>
                          <a:spcPct val="105000"/>
                        </a:lnSpc>
                        <a:spcAft>
                          <a:spcPts val="1000"/>
                        </a:spcAft>
                      </a:pPr>
                      <a:r>
                        <a:rPr lang="en-US" sz="1400">
                          <a:latin typeface="Cambria"/>
                          <a:ea typeface="Times New Roman"/>
                          <a:cs typeface="Times New Roman"/>
                        </a:rPr>
                        <a:t>546</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4.</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Singapour</a:t>
                      </a: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6E250"/>
                    </a:solidFill>
                  </a:tcPr>
                </a:tc>
                <a:tc>
                  <a:txBody>
                    <a:bodyPr/>
                    <a:lstStyle/>
                    <a:p>
                      <a:pPr algn="ctr">
                        <a:lnSpc>
                          <a:spcPct val="105000"/>
                        </a:lnSpc>
                        <a:spcAft>
                          <a:spcPts val="1000"/>
                        </a:spcAft>
                      </a:pPr>
                      <a:r>
                        <a:rPr lang="en-US" sz="1400">
                          <a:latin typeface="Cambria"/>
                          <a:ea typeface="Times New Roman"/>
                          <a:cs typeface="Times New Roman"/>
                        </a:rPr>
                        <a:t>542</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4.</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3" tooltip="Hong Kong"/>
                        </a:rPr>
                        <a:t>Hong Kong</a:t>
                      </a: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4" tooltip="Chine"/>
                        </a:rPr>
                        <a:t>Chine</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533</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92029">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5.</a:t>
                      </a:r>
                      <a:endParaRPr lang="fr-FR" sz="1100">
                        <a:latin typeface="Cambria"/>
                        <a:ea typeface="Times New Roman"/>
                        <a:cs typeface="Times New Roman"/>
                      </a:endParaRPr>
                    </a:p>
                  </a:txBody>
                  <a:tcPr marL="9525" marR="9525" marT="9525" marB="9525" anchor="ctr">
                    <a:lnL w="571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3" tooltip="Hong Kong"/>
                        </a:rPr>
                        <a:t> </a:t>
                      </a:r>
                      <a:r>
                        <a:rPr lang="en-US" sz="1600" b="0" kern="1200">
                          <a:ln>
                            <a:solidFill>
                              <a:schemeClr val="tx1"/>
                            </a:solidFill>
                          </a:ln>
                          <a:solidFill>
                            <a:schemeClr val="tx2"/>
                          </a:solidFill>
                          <a:latin typeface="Times New Roman"/>
                          <a:ea typeface="Times New Roman"/>
                          <a:cs typeface="Times New Roman"/>
                          <a:hlinkClick r:id="rId8" tooltip="République de Chine (Taïwan)"/>
                        </a:rPr>
                        <a:t>République de Chine (Taïwan)</a:t>
                      </a:r>
                      <a:endParaRPr lang="fr-FR" sz="1600" b="0" kern="1200">
                        <a:ln>
                          <a:solidFill>
                            <a:schemeClr val="tx1"/>
                          </a:solidFill>
                        </a:ln>
                        <a:solidFill>
                          <a:schemeClr val="tx2"/>
                        </a:solidFill>
                        <a:latin typeface="Times New Roman"/>
                        <a:ea typeface="Times New Roman"/>
                        <a:cs typeface="Times New Roman"/>
                        <a:hlinkClick r:id="rId3" tooltip="Hong Kong"/>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543</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9" tooltip="Japon"/>
                        </a:rPr>
                        <a:t>Japon</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539</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Singapour</a:t>
                      </a: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6E250"/>
                    </a:solidFill>
                  </a:tcPr>
                </a:tc>
                <a:tc>
                  <a:txBody>
                    <a:bodyPr/>
                    <a:lstStyle/>
                    <a:p>
                      <a:pPr algn="ctr">
                        <a:lnSpc>
                          <a:spcPct val="105000"/>
                        </a:lnSpc>
                        <a:spcAft>
                          <a:spcPts val="1000"/>
                        </a:spcAft>
                      </a:pPr>
                      <a:r>
                        <a:rPr lang="en-US" sz="1400">
                          <a:latin typeface="Cambria"/>
                          <a:ea typeface="Times New Roman"/>
                          <a:cs typeface="Times New Roman"/>
                        </a:rPr>
                        <a:t>526</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25330">
                <a:tc>
                  <a:txBody>
                    <a:bodyPr/>
                    <a:lstStyle/>
                    <a:p>
                      <a:pPr marL="342900" indent="-342900" algn="ctr">
                        <a:lnSpc>
                          <a:spcPct val="105000"/>
                        </a:lnSpc>
                        <a:spcAft>
                          <a:spcPts val="1000"/>
                        </a:spcAft>
                        <a:buFont typeface="+mj-lt"/>
                        <a:buNone/>
                      </a:pPr>
                      <a:r>
                        <a:rPr lang="en-US" sz="1400" b="1" smtClean="0">
                          <a:latin typeface="Cambria"/>
                          <a:ea typeface="Times New Roman"/>
                          <a:cs typeface="Times New Roman"/>
                        </a:rPr>
                        <a:t>6.</a:t>
                      </a:r>
                      <a:endParaRPr lang="fr-FR" sz="1100">
                        <a:latin typeface="Cambria"/>
                        <a:ea typeface="Times New Roman"/>
                        <a:cs typeface="Times New Roman"/>
                      </a:endParaRPr>
                    </a:p>
                  </a:txBody>
                  <a:tcPr marL="9525" marR="9525" marT="9525" marB="9525" anchor="ctr">
                    <a:lnL w="571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3" tooltip="Hong Kong"/>
                        </a:rPr>
                        <a:t> </a:t>
                      </a:r>
                      <a:r>
                        <a:rPr lang="en-US" sz="1600" b="0" kern="1200">
                          <a:ln>
                            <a:solidFill>
                              <a:schemeClr val="tx1"/>
                            </a:solidFill>
                          </a:ln>
                          <a:solidFill>
                            <a:schemeClr val="tx2"/>
                          </a:solidFill>
                          <a:latin typeface="Times New Roman"/>
                          <a:ea typeface="Times New Roman"/>
                          <a:cs typeface="Times New Roman"/>
                          <a:hlinkClick r:id="rId6" tooltip="Finlande"/>
                        </a:rPr>
                        <a:t>Finlande</a:t>
                      </a:r>
                      <a:endParaRPr lang="fr-FR" sz="1600" b="0" kern="1200">
                        <a:ln>
                          <a:solidFill>
                            <a:schemeClr val="tx1"/>
                          </a:solidFill>
                        </a:ln>
                        <a:solidFill>
                          <a:schemeClr val="tx2"/>
                        </a:solidFill>
                        <a:latin typeface="Times New Roman"/>
                        <a:ea typeface="Times New Roman"/>
                        <a:cs typeface="Times New Roman"/>
                        <a:hlinkClick r:id="rId3" tooltip="Hong Kong"/>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05000"/>
                        </a:lnSpc>
                        <a:spcAft>
                          <a:spcPts val="1000"/>
                        </a:spcAft>
                      </a:pPr>
                      <a:r>
                        <a:rPr lang="en-US" sz="1400" b="1">
                          <a:latin typeface="Cambria"/>
                          <a:ea typeface="Times New Roman"/>
                          <a:cs typeface="Times New Roman"/>
                        </a:rPr>
                        <a:t>541</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00"/>
                    </a:solidFill>
                  </a:tcPr>
                </a:tc>
                <a:tc>
                  <a:txBody>
                    <a:bodyPr/>
                    <a:lstStyle/>
                    <a:p>
                      <a:pPr algn="ctr">
                        <a:lnSpc>
                          <a:spcPct val="105000"/>
                        </a:lnSpc>
                        <a:spcAft>
                          <a:spcPts val="1000"/>
                        </a:spcAft>
                      </a:pPr>
                      <a:r>
                        <a:rPr lang="en-US" sz="1400" b="1">
                          <a:latin typeface="Cambria"/>
                          <a:ea typeface="Times New Roman"/>
                          <a:cs typeface="Times New Roman"/>
                        </a:rPr>
                        <a:t>6.</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7" tooltip="Corée du Sud"/>
                        </a:rPr>
                        <a:t>Corée du Sud</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a:txBody>
                    <a:bodyPr/>
                    <a:lstStyle/>
                    <a:p>
                      <a:pPr algn="ctr">
                        <a:lnSpc>
                          <a:spcPct val="105000"/>
                        </a:lnSpc>
                        <a:spcAft>
                          <a:spcPts val="1000"/>
                        </a:spcAft>
                      </a:pPr>
                      <a:r>
                        <a:rPr lang="en-US" sz="1400">
                          <a:latin typeface="Cambria"/>
                          <a:ea typeface="Times New Roman"/>
                          <a:cs typeface="Times New Roman"/>
                        </a:rPr>
                        <a:t>538</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b="1">
                          <a:latin typeface="Cambria"/>
                          <a:ea typeface="Times New Roman"/>
                          <a:cs typeface="Times New Roman"/>
                        </a:rPr>
                        <a:t>6.</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10" tooltip="Canada"/>
                        </a:rPr>
                        <a:t>Canada</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524</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25330">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7.</a:t>
                      </a:r>
                      <a:endParaRPr lang="fr-FR" sz="1100">
                        <a:latin typeface="Cambria"/>
                        <a:ea typeface="Times New Roman"/>
                        <a:cs typeface="Times New Roman"/>
                      </a:endParaRPr>
                    </a:p>
                  </a:txBody>
                  <a:tcPr marL="9525" marR="9525" marT="9525" marB="9525" anchor="ctr">
                    <a:lnL w="571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3" tooltip="Hong Kong"/>
                        </a:rPr>
                        <a:t> </a:t>
                      </a:r>
                      <a:r>
                        <a:rPr lang="en-US" sz="1600" b="0" kern="1200">
                          <a:ln>
                            <a:solidFill>
                              <a:schemeClr val="tx1"/>
                            </a:solidFill>
                          </a:ln>
                          <a:solidFill>
                            <a:schemeClr val="tx2"/>
                          </a:solidFill>
                          <a:latin typeface="Times New Roman"/>
                          <a:ea typeface="Times New Roman"/>
                          <a:cs typeface="Times New Roman"/>
                          <a:hlinkClick r:id="rId11" tooltip="Liechtenstein"/>
                        </a:rPr>
                        <a:t>Liechtenstein</a:t>
                      </a:r>
                      <a:endParaRPr lang="fr-FR" sz="1600" b="0" kern="1200">
                        <a:ln>
                          <a:solidFill>
                            <a:schemeClr val="tx1"/>
                          </a:solidFill>
                        </a:ln>
                        <a:solidFill>
                          <a:schemeClr val="tx2"/>
                        </a:solidFill>
                        <a:latin typeface="Times New Roman"/>
                        <a:ea typeface="Times New Roman"/>
                        <a:cs typeface="Times New Roman"/>
                        <a:hlinkClick r:id="rId3" tooltip="Hong Kong"/>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536</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7.</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12" tooltip="Nouvelle-Zélande"/>
                        </a:rPr>
                        <a:t>Nouvelle-Zélande</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532</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7.</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12" tooltip="Nouvelle-Zélande"/>
                        </a:rPr>
                        <a:t>Nouvelle-Zélande</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521</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25330">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8.</a:t>
                      </a:r>
                      <a:endParaRPr lang="fr-FR" sz="1100">
                        <a:latin typeface="Cambria"/>
                        <a:ea typeface="Times New Roman"/>
                        <a:cs typeface="Times New Roman"/>
                      </a:endParaRPr>
                    </a:p>
                  </a:txBody>
                  <a:tcPr marL="9525" marR="9525" marT="9525" marB="9525" anchor="ctr">
                    <a:lnL w="571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3" tooltip="Hong Kong"/>
                        </a:rPr>
                        <a:t> </a:t>
                      </a:r>
                      <a:r>
                        <a:rPr lang="en-US" sz="1600" b="0" kern="1200">
                          <a:ln>
                            <a:solidFill>
                              <a:schemeClr val="tx1"/>
                            </a:solidFill>
                          </a:ln>
                          <a:solidFill>
                            <a:schemeClr val="tx2"/>
                          </a:solidFill>
                          <a:latin typeface="Times New Roman"/>
                          <a:ea typeface="Times New Roman"/>
                          <a:cs typeface="Times New Roman"/>
                          <a:hlinkClick r:id="rId13" tooltip="Suisse"/>
                        </a:rPr>
                        <a:t>Suisse</a:t>
                      </a:r>
                      <a:endParaRPr lang="fr-FR" sz="1600" b="0" kern="1200">
                        <a:ln>
                          <a:solidFill>
                            <a:schemeClr val="tx1"/>
                          </a:solidFill>
                        </a:ln>
                        <a:solidFill>
                          <a:schemeClr val="tx2"/>
                        </a:solidFill>
                        <a:latin typeface="Times New Roman"/>
                        <a:ea typeface="Times New Roman"/>
                        <a:cs typeface="Times New Roman"/>
                        <a:hlinkClick r:id="rId3" tooltip="Hong Kong"/>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534</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8.</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10" tooltip="Canada"/>
                        </a:rPr>
                        <a:t>Canada</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529</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8.</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9" tooltip="Japon"/>
                        </a:rPr>
                        <a:t>Japon</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520</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25330">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9.</a:t>
                      </a:r>
                      <a:endParaRPr lang="fr-FR" sz="1100">
                        <a:latin typeface="Cambria"/>
                        <a:ea typeface="Times New Roman"/>
                        <a:cs typeface="Times New Roman"/>
                      </a:endParaRPr>
                    </a:p>
                  </a:txBody>
                  <a:tcPr marL="9525" marR="9525" marT="9525" marB="9525" anchor="ctr">
                    <a:lnL w="571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3" tooltip="Hong Kong"/>
                        </a:rPr>
                        <a:t> </a:t>
                      </a:r>
                      <a:r>
                        <a:rPr lang="en-US" sz="1600" b="0" kern="1200">
                          <a:ln>
                            <a:solidFill>
                              <a:schemeClr val="tx1"/>
                            </a:solidFill>
                          </a:ln>
                          <a:solidFill>
                            <a:schemeClr val="tx2"/>
                          </a:solidFill>
                          <a:latin typeface="Times New Roman"/>
                          <a:ea typeface="Times New Roman"/>
                          <a:cs typeface="Times New Roman"/>
                          <a:hlinkClick r:id="rId9" tooltip="Japon"/>
                        </a:rPr>
                        <a:t>Japon</a:t>
                      </a:r>
                      <a:endParaRPr lang="fr-FR" sz="1600" b="0" kern="1200">
                        <a:ln>
                          <a:solidFill>
                            <a:schemeClr val="tx1"/>
                          </a:solidFill>
                        </a:ln>
                        <a:solidFill>
                          <a:schemeClr val="tx2"/>
                        </a:solidFill>
                        <a:latin typeface="Times New Roman"/>
                        <a:ea typeface="Times New Roman"/>
                        <a:cs typeface="Times New Roman"/>
                        <a:hlinkClick r:id="rId3" tooltip="Hong Kong"/>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529</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9.</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14" tooltip="Estonie"/>
                        </a:rPr>
                        <a:t>Estonie</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528</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9.</a:t>
                      </a:r>
                      <a:endParaRPr lang="fr-FR" sz="1100">
                        <a:latin typeface="Cambria"/>
                        <a:ea typeface="Times New Roman"/>
                        <a:cs typeface="Times New Roman"/>
                      </a:endParaRPr>
                    </a:p>
                  </a:txBody>
                  <a:tcPr marL="9525" marR="9525" marT="9525" marB="9525"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05000"/>
                        </a:lnSpc>
                        <a:spcAft>
                          <a:spcPts val="0"/>
                        </a:spcAft>
                      </a:pPr>
                      <a:r>
                        <a:rPr lang="en-US" sz="1600" b="0" kern="1200">
                          <a:ln>
                            <a:solidFill>
                              <a:schemeClr val="tx1"/>
                            </a:solidFill>
                          </a:ln>
                          <a:solidFill>
                            <a:schemeClr val="tx2"/>
                          </a:solidFill>
                          <a:latin typeface="Times New Roman"/>
                          <a:ea typeface="Times New Roman"/>
                          <a:cs typeface="Times New Roman"/>
                          <a:hlinkClick r:id="rId5" tooltip="Singapour"/>
                        </a:rPr>
                        <a:t> </a:t>
                      </a:r>
                      <a:r>
                        <a:rPr lang="en-US" sz="1600" b="0" kern="1200">
                          <a:ln>
                            <a:solidFill>
                              <a:schemeClr val="tx1"/>
                            </a:solidFill>
                          </a:ln>
                          <a:solidFill>
                            <a:schemeClr val="tx2"/>
                          </a:solidFill>
                          <a:latin typeface="Times New Roman"/>
                          <a:ea typeface="Times New Roman"/>
                          <a:cs typeface="Times New Roman"/>
                          <a:hlinkClick r:id="rId15" tooltip="Australie"/>
                        </a:rPr>
                        <a:t>Australie</a:t>
                      </a:r>
                      <a:endParaRPr lang="fr-FR" sz="1600" b="0" kern="1200">
                        <a:ln>
                          <a:solidFill>
                            <a:schemeClr val="tx1"/>
                          </a:solidFill>
                        </a:ln>
                        <a:solidFill>
                          <a:schemeClr val="tx2"/>
                        </a:solidFill>
                        <a:latin typeface="Times New Roman"/>
                        <a:ea typeface="Times New Roman"/>
                        <a:cs typeface="Times New Roman"/>
                        <a:hlinkClick r:id="rId5" tooltip="Singapour"/>
                      </a:endParaRPr>
                    </a:p>
                  </a:txBody>
                  <a:tcPr marL="9525" marR="9525" marT="9525" marB="952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05000"/>
                        </a:lnSpc>
                        <a:spcAft>
                          <a:spcPts val="1000"/>
                        </a:spcAft>
                      </a:pPr>
                      <a:r>
                        <a:rPr lang="en-US" sz="1400">
                          <a:latin typeface="Cambria"/>
                          <a:ea typeface="Times New Roman"/>
                          <a:cs typeface="Times New Roman"/>
                        </a:rPr>
                        <a:t>515</a:t>
                      </a:r>
                      <a:endParaRPr lang="fr-FR" sz="1100">
                        <a:latin typeface="Cambria"/>
                        <a:ea typeface="Times New Roman"/>
                        <a:cs typeface="Times New Roman"/>
                      </a:endParaRPr>
                    </a:p>
                  </a:txBody>
                  <a:tcPr marL="9525" marR="9525" marT="9525" marB="9525" anchor="ctr">
                    <a:lnL w="63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4" name="Rectangle 3"/>
          <p:cNvSpPr/>
          <p:nvPr/>
        </p:nvSpPr>
        <p:spPr>
          <a:xfrm>
            <a:off x="1883955" y="214290"/>
            <a:ext cx="4905510" cy="830997"/>
          </a:xfrm>
          <a:prstGeom prst="rect">
            <a:avLst/>
          </a:prstGeom>
          <a:noFill/>
          <a:ln>
            <a:noFill/>
          </a:ln>
        </p:spPr>
        <p:txBody>
          <a:bodyPr wrap="square" lIns="91440" tIns="45720" rIns="91440" bIns="45720">
            <a:spAutoFit/>
          </a:bodyPr>
          <a:lstStyle/>
          <a:p>
            <a:pPr algn="ctr" rtl="1"/>
            <a:r>
              <a:rPr lang="ar-TN"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نتائج تقييمات 2009</a:t>
            </a:r>
            <a:endParaRPr lang="fr-FR"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8" name="ZoneTexte 7"/>
          <p:cNvSpPr txBox="1"/>
          <p:nvPr/>
        </p:nvSpPr>
        <p:spPr>
          <a:xfrm>
            <a:off x="500034" y="5786454"/>
            <a:ext cx="8286808" cy="369332"/>
          </a:xfrm>
          <a:prstGeom prst="rect">
            <a:avLst/>
          </a:prstGeom>
          <a:solidFill>
            <a:srgbClr val="FFC000"/>
          </a:solidFill>
          <a:ln w="38100">
            <a:solidFill>
              <a:schemeClr val="tx1"/>
            </a:solidFill>
            <a:prstDash val="dash"/>
          </a:ln>
          <a:effectLst>
            <a:glow rad="228600">
              <a:schemeClr val="accent3">
                <a:satMod val="175000"/>
                <a:alpha val="40000"/>
              </a:schemeClr>
            </a:glow>
            <a:softEdge rad="127000"/>
          </a:effectLst>
        </p:spPr>
        <p:txBody>
          <a:bodyPr wrap="square" rtlCol="0">
            <a:spAutoFit/>
          </a:bodyPr>
          <a:lstStyle/>
          <a:p>
            <a:r>
              <a:rPr lang="fr-FR" smtClean="0"/>
              <a:t>N.B=       </a:t>
            </a:r>
            <a:r>
              <a:rPr lang="fr-FR" b="1" u="sng" smtClean="0"/>
              <a:t>USA</a:t>
            </a:r>
            <a:r>
              <a:rPr lang="fr-FR" smtClean="0"/>
              <a:t>    30é  23é  17é                     </a:t>
            </a:r>
            <a:r>
              <a:rPr lang="fr-FR" b="1" u="sng" smtClean="0"/>
              <a:t>FR</a:t>
            </a:r>
            <a:r>
              <a:rPr lang="fr-FR" smtClean="0"/>
              <a:t>     22é   27é    22é</a:t>
            </a:r>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608" y="1556792"/>
            <a:ext cx="7499176" cy="4176464"/>
          </a:xfrm>
          <a:solidFill>
            <a:srgbClr val="D4D01E"/>
          </a:solidFill>
          <a:ln>
            <a:noFill/>
          </a:ln>
          <a:effectLst/>
          <a:scene3d>
            <a:camera prst="orthographicFront">
              <a:rot lat="0" lon="0" rev="0"/>
            </a:camera>
            <a:lightRig rig="glow" dir="t">
              <a:rot lat="0" lon="0" rev="14100000"/>
            </a:lightRig>
          </a:scene3d>
          <a:sp3d prstMaterial="softEdge">
            <a:bevelT w="127000" prst="artDeco"/>
          </a:sp3d>
        </p:spPr>
        <p:txBody>
          <a:bodyPr/>
          <a:lstStyle/>
          <a:p>
            <a:pPr algn="ctr" rtl="1">
              <a:buNone/>
            </a:pPr>
            <a:r>
              <a:rPr lang="fr-FR" sz="3600" b="1" u="sng" dirty="0" err="1" smtClean="0">
                <a:solidFill>
                  <a:srgbClr val="111A6B"/>
                </a:solidFill>
              </a:rPr>
              <a:t>إضافة</a:t>
            </a:r>
            <a:r>
              <a:rPr lang="fr-FR" sz="3600" b="1" u="sng" dirty="0" smtClean="0">
                <a:solidFill>
                  <a:srgbClr val="111A6B"/>
                </a:solidFill>
              </a:rPr>
              <a:t> </a:t>
            </a:r>
            <a:r>
              <a:rPr lang="fr-FR" sz="3600" b="1" u="sng" dirty="0" err="1" smtClean="0">
                <a:solidFill>
                  <a:srgbClr val="111A6B"/>
                </a:solidFill>
              </a:rPr>
              <a:t>لتقييمات</a:t>
            </a:r>
            <a:r>
              <a:rPr lang="fr-FR" sz="3600" b="1" u="sng" dirty="0" smtClean="0">
                <a:solidFill>
                  <a:srgbClr val="111A6B"/>
                </a:solidFill>
              </a:rPr>
              <a:t> PISA  </a:t>
            </a:r>
            <a:r>
              <a:rPr lang="ar-TN" sz="3600" b="1" u="sng" dirty="0" smtClean="0">
                <a:solidFill>
                  <a:srgbClr val="111A6B"/>
                </a:solidFill>
              </a:rPr>
              <a:t> </a:t>
            </a:r>
            <a:r>
              <a:rPr lang="fr-FR" sz="3600" b="1" u="sng" dirty="0" err="1" smtClean="0">
                <a:solidFill>
                  <a:srgbClr val="111A6B"/>
                </a:solidFill>
              </a:rPr>
              <a:t>قامت</a:t>
            </a:r>
            <a:r>
              <a:rPr lang="fr-FR" sz="3600" b="1" u="sng" dirty="0" smtClean="0">
                <a:solidFill>
                  <a:srgbClr val="111A6B"/>
                </a:solidFill>
              </a:rPr>
              <a:t> </a:t>
            </a:r>
            <a:r>
              <a:rPr lang="fr-FR" sz="3600" b="1" u="sng" dirty="0" err="1" smtClean="0">
                <a:solidFill>
                  <a:srgbClr val="111A6B"/>
                </a:solidFill>
              </a:rPr>
              <a:t>شركة</a:t>
            </a:r>
            <a:r>
              <a:rPr lang="fr-FR" sz="3600" b="1" u="sng" dirty="0" smtClean="0">
                <a:solidFill>
                  <a:srgbClr val="111A6B"/>
                </a:solidFill>
              </a:rPr>
              <a:t> </a:t>
            </a:r>
            <a:r>
              <a:rPr lang="fr-FR" sz="3600" b="1" u="sng" dirty="0" err="1" smtClean="0">
                <a:solidFill>
                  <a:srgbClr val="111A6B"/>
                </a:solidFill>
              </a:rPr>
              <a:t>ماكنزي</a:t>
            </a:r>
            <a:r>
              <a:rPr lang="fr-FR" sz="3600" b="1" u="sng" dirty="0" smtClean="0">
                <a:solidFill>
                  <a:srgbClr val="111A6B"/>
                </a:solidFill>
              </a:rPr>
              <a:t> </a:t>
            </a:r>
            <a:r>
              <a:rPr lang="en-US" sz="3600" b="1" dirty="0" smtClean="0">
                <a:solidFill>
                  <a:srgbClr val="111A6B"/>
                </a:solidFill>
              </a:rPr>
              <a:t>McKinsey </a:t>
            </a:r>
            <a:r>
              <a:rPr lang="fr-FR" sz="3600" b="1" u="sng" dirty="0" err="1" smtClean="0">
                <a:solidFill>
                  <a:srgbClr val="111A6B"/>
                </a:solidFill>
              </a:rPr>
              <a:t>الاستشارية</a:t>
            </a:r>
            <a:r>
              <a:rPr lang="fr-FR" sz="3600" b="1" u="sng" dirty="0" smtClean="0">
                <a:solidFill>
                  <a:srgbClr val="111A6B"/>
                </a:solidFill>
              </a:rPr>
              <a:t> </a:t>
            </a:r>
            <a:r>
              <a:rPr lang="fr-FR" sz="3600" b="1" u="sng" dirty="0" err="1" smtClean="0">
                <a:solidFill>
                  <a:srgbClr val="111A6B"/>
                </a:solidFill>
              </a:rPr>
              <a:t>العالمية</a:t>
            </a:r>
            <a:r>
              <a:rPr lang="fr-FR" sz="3600" b="1" u="sng" dirty="0" smtClean="0">
                <a:solidFill>
                  <a:srgbClr val="111A6B"/>
                </a:solidFill>
              </a:rPr>
              <a:t> </a:t>
            </a:r>
            <a:r>
              <a:rPr lang="fr-FR" sz="3600" b="1" u="sng" dirty="0" err="1" smtClean="0">
                <a:solidFill>
                  <a:srgbClr val="111A6B"/>
                </a:solidFill>
              </a:rPr>
              <a:t>بدراسة</a:t>
            </a:r>
            <a:r>
              <a:rPr lang="fr-FR" sz="3600" b="1" u="sng" dirty="0" smtClean="0">
                <a:solidFill>
                  <a:srgbClr val="111A6B"/>
                </a:solidFill>
              </a:rPr>
              <a:t> </a:t>
            </a:r>
            <a:r>
              <a:rPr lang="fr-FR" sz="3600" b="1" u="sng" dirty="0" err="1" smtClean="0">
                <a:solidFill>
                  <a:srgbClr val="111A6B"/>
                </a:solidFill>
              </a:rPr>
              <a:t>حول</a:t>
            </a:r>
            <a:r>
              <a:rPr lang="fr-FR" sz="3600" b="1" u="sng" dirty="0" smtClean="0">
                <a:solidFill>
                  <a:srgbClr val="111A6B"/>
                </a:solidFill>
              </a:rPr>
              <a:t> </a:t>
            </a:r>
            <a:r>
              <a:rPr lang="fr-FR" sz="3600" b="1" u="sng" dirty="0" err="1" smtClean="0">
                <a:solidFill>
                  <a:srgbClr val="111A6B"/>
                </a:solidFill>
              </a:rPr>
              <a:t>النظم</a:t>
            </a:r>
            <a:r>
              <a:rPr lang="fr-FR" sz="3600" b="1" u="sng" dirty="0" smtClean="0">
                <a:solidFill>
                  <a:srgbClr val="111A6B"/>
                </a:solidFill>
              </a:rPr>
              <a:t> </a:t>
            </a:r>
            <a:r>
              <a:rPr lang="fr-FR" sz="3600" b="1" u="sng" dirty="0" err="1" smtClean="0">
                <a:solidFill>
                  <a:srgbClr val="111A6B"/>
                </a:solidFill>
              </a:rPr>
              <a:t>التعليمية</a:t>
            </a:r>
            <a:r>
              <a:rPr lang="fr-FR" sz="3600" b="1" u="sng" dirty="0" smtClean="0">
                <a:solidFill>
                  <a:srgbClr val="111A6B"/>
                </a:solidFill>
              </a:rPr>
              <a:t> </a:t>
            </a:r>
            <a:r>
              <a:rPr lang="fr-FR" sz="3600" b="1" u="sng" dirty="0" err="1" smtClean="0">
                <a:solidFill>
                  <a:srgbClr val="111A6B"/>
                </a:solidFill>
              </a:rPr>
              <a:t>في</a:t>
            </a:r>
            <a:r>
              <a:rPr lang="fr-FR" sz="3600" b="1" u="sng" dirty="0" smtClean="0">
                <a:solidFill>
                  <a:srgbClr val="111A6B"/>
                </a:solidFill>
              </a:rPr>
              <a:t> </a:t>
            </a:r>
            <a:r>
              <a:rPr lang="fr-FR" sz="3600" b="1" u="sng" dirty="0" err="1" smtClean="0">
                <a:solidFill>
                  <a:srgbClr val="111A6B"/>
                </a:solidFill>
              </a:rPr>
              <a:t>خمسين</a:t>
            </a:r>
            <a:r>
              <a:rPr lang="fr-FR" sz="3600" b="1" u="sng" dirty="0" smtClean="0">
                <a:solidFill>
                  <a:srgbClr val="111A6B"/>
                </a:solidFill>
              </a:rPr>
              <a:t> </a:t>
            </a:r>
            <a:r>
              <a:rPr lang="fr-FR" sz="3600" b="1" u="sng" dirty="0" err="1" smtClean="0">
                <a:solidFill>
                  <a:srgbClr val="111A6B"/>
                </a:solidFill>
              </a:rPr>
              <a:t>دولة</a:t>
            </a:r>
            <a:r>
              <a:rPr lang="fr-FR" sz="3600" b="1" u="sng" dirty="0" smtClean="0">
                <a:solidFill>
                  <a:srgbClr val="111A6B"/>
                </a:solidFill>
              </a:rPr>
              <a:t> </a:t>
            </a:r>
            <a:r>
              <a:rPr lang="fr-FR" sz="3600" b="1" u="sng" dirty="0" err="1" smtClean="0">
                <a:solidFill>
                  <a:srgbClr val="111A6B"/>
                </a:solidFill>
              </a:rPr>
              <a:t>من</a:t>
            </a:r>
            <a:r>
              <a:rPr lang="fr-FR" sz="3600" b="1" u="sng" dirty="0" smtClean="0">
                <a:solidFill>
                  <a:srgbClr val="111A6B"/>
                </a:solidFill>
              </a:rPr>
              <a:t> </a:t>
            </a:r>
            <a:r>
              <a:rPr lang="fr-FR" sz="3600" b="1" u="sng" dirty="0" err="1" smtClean="0">
                <a:solidFill>
                  <a:srgbClr val="111A6B"/>
                </a:solidFill>
              </a:rPr>
              <a:t>دول</a:t>
            </a:r>
            <a:r>
              <a:rPr lang="fr-FR" sz="3600" b="1" u="sng" dirty="0" smtClean="0">
                <a:solidFill>
                  <a:srgbClr val="111A6B"/>
                </a:solidFill>
              </a:rPr>
              <a:t> </a:t>
            </a:r>
            <a:r>
              <a:rPr lang="fr-FR" sz="3600" b="1" u="sng" dirty="0" err="1" smtClean="0">
                <a:solidFill>
                  <a:srgbClr val="111A6B"/>
                </a:solidFill>
              </a:rPr>
              <a:t>العالم</a:t>
            </a:r>
            <a:r>
              <a:rPr lang="fr-FR" sz="3600" b="1" u="sng" dirty="0" smtClean="0">
                <a:solidFill>
                  <a:srgbClr val="111A6B"/>
                </a:solidFill>
              </a:rPr>
              <a:t> </a:t>
            </a:r>
            <a:r>
              <a:rPr lang="fr-FR" sz="3600" b="1" u="sng" dirty="0" err="1" smtClean="0">
                <a:solidFill>
                  <a:srgbClr val="111A6B"/>
                </a:solidFill>
              </a:rPr>
              <a:t>المتقدمة</a:t>
            </a:r>
            <a:r>
              <a:rPr lang="fr-FR" sz="3600" b="1" u="sng" dirty="0" smtClean="0">
                <a:solidFill>
                  <a:srgbClr val="111A6B"/>
                </a:solidFill>
              </a:rPr>
              <a:t> </a:t>
            </a:r>
            <a:r>
              <a:rPr lang="fr-FR" sz="3600" b="1" u="sng" dirty="0" err="1" smtClean="0">
                <a:solidFill>
                  <a:srgbClr val="111A6B"/>
                </a:solidFill>
              </a:rPr>
              <a:t>وتوصلت</a:t>
            </a:r>
            <a:r>
              <a:rPr lang="fr-FR" sz="3600" b="1" u="sng" dirty="0" smtClean="0">
                <a:solidFill>
                  <a:srgbClr val="111A6B"/>
                </a:solidFill>
              </a:rPr>
              <a:t> </a:t>
            </a:r>
            <a:r>
              <a:rPr lang="fr-FR" sz="3600" b="1" u="sng" dirty="0" err="1" smtClean="0">
                <a:solidFill>
                  <a:srgbClr val="111A6B"/>
                </a:solidFill>
              </a:rPr>
              <a:t>إلى</a:t>
            </a:r>
            <a:r>
              <a:rPr lang="fr-FR" sz="3600" b="1" u="sng" dirty="0" smtClean="0">
                <a:solidFill>
                  <a:srgbClr val="111A6B"/>
                </a:solidFill>
              </a:rPr>
              <a:t> </a:t>
            </a:r>
            <a:r>
              <a:rPr lang="fr-FR" sz="3600" b="1" u="sng" dirty="0" err="1" smtClean="0">
                <a:solidFill>
                  <a:srgbClr val="111A6B"/>
                </a:solidFill>
              </a:rPr>
              <a:t>نتيجة</a:t>
            </a:r>
            <a:r>
              <a:rPr lang="fr-FR" sz="3600" b="1" u="sng" dirty="0" smtClean="0">
                <a:solidFill>
                  <a:srgbClr val="111A6B"/>
                </a:solidFill>
              </a:rPr>
              <a:t> </a:t>
            </a:r>
            <a:r>
              <a:rPr lang="fr-FR" sz="3600" b="1" u="sng" err="1" smtClean="0">
                <a:solidFill>
                  <a:srgbClr val="111A6B"/>
                </a:solidFill>
              </a:rPr>
              <a:t>مفادها</a:t>
            </a:r>
            <a:r>
              <a:rPr lang="fr-FR" sz="3600" b="1" u="sng" smtClean="0">
                <a:solidFill>
                  <a:srgbClr val="111A6B"/>
                </a:solidFill>
              </a:rPr>
              <a:t> </a:t>
            </a:r>
            <a:r>
              <a:rPr lang="ar-TN" sz="3600" b="1" u="sng" dirty="0" err="1" smtClean="0">
                <a:solidFill>
                  <a:srgbClr val="111A6B"/>
                </a:solidFill>
              </a:rPr>
              <a:t>أ</a:t>
            </a:r>
            <a:r>
              <a:rPr lang="fr-FR" sz="3600" b="1" u="sng" smtClean="0">
                <a:solidFill>
                  <a:srgbClr val="111A6B"/>
                </a:solidFill>
              </a:rPr>
              <a:t>ن </a:t>
            </a:r>
            <a:r>
              <a:rPr lang="fr-FR" sz="3600" b="1" u="sng" dirty="0" smtClean="0">
                <a:solidFill>
                  <a:srgbClr val="111A6B"/>
                </a:solidFill>
              </a:rPr>
              <a:t>:</a:t>
            </a:r>
          </a:p>
          <a:p>
            <a:pPr algn="ctr" rtl="1">
              <a:buNone/>
            </a:pPr>
            <a:endParaRPr lang="ar-TN" sz="3600" b="1" u="sng" dirty="0" smtClean="0">
              <a:solidFill>
                <a:srgbClr val="D7431B"/>
              </a:solidFill>
            </a:endParaRPr>
          </a:p>
          <a:p>
            <a:pPr algn="ctr" rtl="1">
              <a:buNone/>
            </a:pPr>
            <a:r>
              <a:rPr lang="fr-FR" sz="3600" b="1" u="sng" dirty="0" err="1" smtClean="0">
                <a:solidFill>
                  <a:srgbClr val="D7431B"/>
                </a:solidFill>
              </a:rPr>
              <a:t>كوريا</a:t>
            </a:r>
            <a:r>
              <a:rPr lang="fr-FR" sz="3600" b="1" u="sng" dirty="0" smtClean="0">
                <a:solidFill>
                  <a:srgbClr val="D7431B"/>
                </a:solidFill>
              </a:rPr>
              <a:t> </a:t>
            </a:r>
            <a:r>
              <a:rPr lang="fr-FR" sz="3600" b="1" u="sng" dirty="0" err="1" smtClean="0">
                <a:solidFill>
                  <a:srgbClr val="D7431B"/>
                </a:solidFill>
              </a:rPr>
              <a:t>الجنوبية</a:t>
            </a:r>
            <a:r>
              <a:rPr lang="fr-FR" sz="3600" b="1" u="sng" dirty="0" smtClean="0">
                <a:solidFill>
                  <a:srgbClr val="D7431B"/>
                </a:solidFill>
              </a:rPr>
              <a:t> </a:t>
            </a:r>
            <a:r>
              <a:rPr lang="fr-FR" sz="3600" b="1" u="sng" dirty="0" err="1" smtClean="0">
                <a:solidFill>
                  <a:srgbClr val="D7431B"/>
                </a:solidFill>
              </a:rPr>
              <a:t>وسنغافورة</a:t>
            </a:r>
            <a:r>
              <a:rPr lang="fr-FR" sz="3600" b="1" u="sng" dirty="0" smtClean="0">
                <a:solidFill>
                  <a:srgbClr val="D7431B"/>
                </a:solidFill>
              </a:rPr>
              <a:t> </a:t>
            </a:r>
            <a:r>
              <a:rPr lang="fr-FR" sz="3600" b="1" u="sng" dirty="0" err="1" smtClean="0">
                <a:solidFill>
                  <a:srgbClr val="D7431B"/>
                </a:solidFill>
              </a:rPr>
              <a:t>وفنلندا</a:t>
            </a:r>
            <a:r>
              <a:rPr lang="fr-FR" sz="3600" b="1" u="sng" dirty="0" smtClean="0">
                <a:solidFill>
                  <a:srgbClr val="D7431B"/>
                </a:solidFill>
              </a:rPr>
              <a:t> </a:t>
            </a:r>
            <a:r>
              <a:rPr lang="fr-FR" sz="3600" b="1" u="sng" dirty="0" err="1" smtClean="0">
                <a:solidFill>
                  <a:srgbClr val="D7431B"/>
                </a:solidFill>
              </a:rPr>
              <a:t>تتمتع</a:t>
            </a:r>
            <a:r>
              <a:rPr lang="fr-FR" sz="3600" b="1" u="sng" dirty="0" smtClean="0">
                <a:solidFill>
                  <a:srgbClr val="D7431B"/>
                </a:solidFill>
              </a:rPr>
              <a:t> </a:t>
            </a:r>
            <a:r>
              <a:rPr lang="fr-FR" sz="3600" b="1" u="sng" dirty="0" err="1" smtClean="0">
                <a:solidFill>
                  <a:srgbClr val="D7431B"/>
                </a:solidFill>
              </a:rPr>
              <a:t>بأفضل</a:t>
            </a:r>
            <a:r>
              <a:rPr lang="fr-FR" sz="3600" b="1" u="sng" dirty="0" smtClean="0">
                <a:solidFill>
                  <a:srgbClr val="D7431B"/>
                </a:solidFill>
              </a:rPr>
              <a:t> </a:t>
            </a:r>
            <a:r>
              <a:rPr lang="fr-FR" sz="3600" b="1" u="sng" dirty="0" err="1" smtClean="0">
                <a:solidFill>
                  <a:srgbClr val="D7431B"/>
                </a:solidFill>
              </a:rPr>
              <a:t>الأنظمة</a:t>
            </a:r>
            <a:r>
              <a:rPr lang="fr-FR" sz="3600" b="1" u="sng" dirty="0" smtClean="0">
                <a:solidFill>
                  <a:srgbClr val="D7431B"/>
                </a:solidFill>
              </a:rPr>
              <a:t> </a:t>
            </a:r>
            <a:r>
              <a:rPr lang="fr-FR" sz="3600" b="1" u="sng" dirty="0" err="1" smtClean="0">
                <a:solidFill>
                  <a:srgbClr val="D7431B"/>
                </a:solidFill>
              </a:rPr>
              <a:t>التعليمية</a:t>
            </a:r>
            <a:r>
              <a:rPr lang="fr-FR" b="1" u="sng" dirty="0" smtClean="0">
                <a:solidFill>
                  <a:srgbClr val="D7431B"/>
                </a:solidFill>
              </a:rPr>
              <a:t>...</a:t>
            </a:r>
            <a:endParaRPr lang="fr-FR" dirty="0">
              <a:solidFill>
                <a:srgbClr val="D7431B"/>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229600" cy="4525963"/>
          </a:xfrm>
          <a:noFill/>
          <a:ln w="57150">
            <a:noFill/>
          </a:ln>
        </p:spPr>
        <p:txBody>
          <a:bodyPr/>
          <a:lstStyle/>
          <a:p>
            <a:pPr algn="r" rtl="1">
              <a:buFont typeface="Wingdings" pitchFamily="2" charset="2"/>
              <a:buChar char="v"/>
            </a:pPr>
            <a:r>
              <a:rPr lang="ar-TN" dirty="0" smtClean="0"/>
              <a:t>تشخيص عامّ لأزمة النظام التّربوي التّونسي...</a:t>
            </a:r>
          </a:p>
          <a:p>
            <a:pPr algn="r" rtl="1">
              <a:buFont typeface="Wingdings" pitchFamily="2" charset="2"/>
              <a:buChar char="v"/>
            </a:pPr>
            <a:r>
              <a:rPr lang="ar-TN" dirty="0" smtClean="0"/>
              <a:t>تعرّف ملامح أساسيّة لنماذج تربويّة ناجحة في العالم</a:t>
            </a:r>
          </a:p>
          <a:p>
            <a:pPr lvl="2" algn="r" rtl="1">
              <a:buFont typeface="Wingdings" pitchFamily="2" charset="2"/>
              <a:buChar char="§"/>
            </a:pPr>
            <a:r>
              <a:rPr lang="ar-TN" dirty="0" smtClean="0"/>
              <a:t>تقديم النّموذج واهمّ ملامحه ومميّزاته</a:t>
            </a:r>
          </a:p>
          <a:p>
            <a:pPr lvl="2" algn="r" rtl="1">
              <a:buFont typeface="Wingdings" pitchFamily="2" charset="2"/>
              <a:buChar char="§"/>
            </a:pPr>
            <a:r>
              <a:rPr lang="ar-TN" dirty="0" smtClean="0"/>
              <a:t>أبرز عوامل وأسس النّجاح فيه</a:t>
            </a:r>
          </a:p>
          <a:p>
            <a:pPr marL="971550" lvl="1" indent="-514350" algn="r" rtl="1">
              <a:buFont typeface="+mj-lt"/>
              <a:buAutoNum type="arabicPeriod"/>
            </a:pPr>
            <a:r>
              <a:rPr lang="ar-TN" dirty="0" smtClean="0"/>
              <a:t>نموذج فنلندا</a:t>
            </a:r>
          </a:p>
          <a:p>
            <a:pPr marL="971550" lvl="1" indent="-514350" algn="r" rtl="1">
              <a:buFont typeface="+mj-lt"/>
              <a:buAutoNum type="arabicPeriod"/>
            </a:pPr>
            <a:r>
              <a:rPr lang="ar-TN" dirty="0" smtClean="0"/>
              <a:t>نموذج كوريا الجنوبيّة</a:t>
            </a:r>
          </a:p>
          <a:p>
            <a:pPr marL="971550" lvl="1" indent="-514350" algn="r" rtl="1">
              <a:buFont typeface="+mj-lt"/>
              <a:buAutoNum type="arabicPeriod"/>
            </a:pPr>
            <a:r>
              <a:rPr lang="ar-TN" dirty="0" smtClean="0"/>
              <a:t>نموذج سنغافورة</a:t>
            </a:r>
          </a:p>
        </p:txBody>
      </p:sp>
      <p:sp>
        <p:nvSpPr>
          <p:cNvPr id="4" name="Rectangle 3"/>
          <p:cNvSpPr/>
          <p:nvPr/>
        </p:nvSpPr>
        <p:spPr>
          <a:xfrm>
            <a:off x="1907704" y="332656"/>
            <a:ext cx="5214974" cy="923330"/>
          </a:xfrm>
          <a:prstGeom prst="rect">
            <a:avLst/>
          </a:prstGeom>
          <a:noFill/>
        </p:spPr>
        <p:txBody>
          <a:bodyPr wrap="square" lIns="91440" tIns="45720" rIns="91440" bIns="45720">
            <a:spAutoFit/>
          </a:bodyPr>
          <a:lstStyle/>
          <a:p>
            <a:pPr algn="ctr"/>
            <a:r>
              <a:rPr lang="ar-TN" sz="5400" b="1" cap="none" spc="0" dirty="0" smtClean="0">
                <a:ln w="10541" cmpd="sng">
                  <a:solidFill>
                    <a:schemeClr val="accent1">
                      <a:shade val="88000"/>
                      <a:satMod val="110000"/>
                    </a:schemeClr>
                  </a:solidFill>
                  <a:prstDash val="solid"/>
                </a:ln>
                <a:solidFill>
                  <a:srgbClr val="FF0000"/>
                </a:solidFill>
                <a:effectLst/>
              </a:rPr>
              <a:t>أهداف العرض</a:t>
            </a:r>
            <a:endParaRPr lang="fr-FR" sz="5400" b="1" cap="none" spc="0" dirty="0">
              <a:ln w="10541" cmpd="sng">
                <a:solidFill>
                  <a:schemeClr val="accent1">
                    <a:shade val="88000"/>
                    <a:satMod val="110000"/>
                  </a:schemeClr>
                </a:solidFill>
                <a:prstDash val="solid"/>
              </a:ln>
              <a:solidFill>
                <a:srgbClr val="FF0000"/>
              </a:solidFill>
              <a:effectLst/>
            </a:endParaRPr>
          </a:p>
        </p:txBody>
      </p:sp>
      <p:pic>
        <p:nvPicPr>
          <p:cNvPr id="1026" name="Picture 2"/>
          <p:cNvPicPr>
            <a:picLocks noChangeAspect="1" noChangeArrowheads="1"/>
          </p:cNvPicPr>
          <p:nvPr/>
        </p:nvPicPr>
        <p:blipFill>
          <a:blip r:embed="rId2" cstate="print"/>
          <a:srcRect/>
          <a:stretch>
            <a:fillRect/>
          </a:stretch>
        </p:blipFill>
        <p:spPr bwMode="auto">
          <a:xfrm>
            <a:off x="1907704" y="3573016"/>
            <a:ext cx="2736303" cy="2592289"/>
          </a:xfrm>
          <a:prstGeom prst="rect">
            <a:avLst/>
          </a:prstGeom>
          <a:noFill/>
          <a:ln w="9525">
            <a:noFill/>
            <a:miter lim="800000"/>
            <a:headEnd/>
            <a:tailEnd/>
          </a:ln>
          <a:effectLst/>
        </p:spPr>
      </p:pic>
      <p:sp>
        <p:nvSpPr>
          <p:cNvPr id="10" name="Rectangle 9"/>
          <p:cNvSpPr/>
          <p:nvPr/>
        </p:nvSpPr>
        <p:spPr>
          <a:xfrm>
            <a:off x="2627784" y="3861049"/>
            <a:ext cx="1656183" cy="646331"/>
          </a:xfrm>
          <a:prstGeom prst="rect">
            <a:avLst/>
          </a:prstGeom>
        </p:spPr>
        <p:txBody>
          <a:bodyPr wrap="square">
            <a:spAutoFit/>
          </a:bodyPr>
          <a:lstStyle/>
          <a:p>
            <a:pPr marL="571500" indent="-514350" algn="r" rtl="1">
              <a:buNone/>
            </a:pPr>
            <a:r>
              <a:rPr lang="ar-TN" b="1" dirty="0" smtClean="0">
                <a:solidFill>
                  <a:srgbClr val="FF0000"/>
                </a:solidFill>
              </a:rPr>
              <a:t>تصوّر نظام تربوي</a:t>
            </a:r>
            <a:endParaRPr lang="fr-FR" b="1" dirty="0" smtClean="0">
              <a:solidFill>
                <a:srgbClr val="FF0000"/>
              </a:solidFill>
            </a:endParaRPr>
          </a:p>
          <a:p>
            <a:pPr marL="571500" indent="-514350" algn="r" rtl="1">
              <a:buNone/>
            </a:pPr>
            <a:r>
              <a:rPr lang="ar-TN" b="1" dirty="0" smtClean="0">
                <a:solidFill>
                  <a:srgbClr val="FF0000"/>
                </a:solidFill>
              </a:rPr>
              <a:t> تونسيّ جديد </a:t>
            </a:r>
            <a:endParaRPr lang="fr-FR"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0-#ppt_w/2"/>
                                          </p:val>
                                        </p:tav>
                                        <p:tav tm="100000">
                                          <p:val>
                                            <p:strVal val="#ppt_x"/>
                                          </p:val>
                                        </p:tav>
                                      </p:tavLst>
                                    </p:anim>
                                    <p:anim calcmode="lin" valueType="num">
                                      <p:cBhvr additive="base">
                                        <p:cTn id="12" dur="500" fill="hold"/>
                                        <p:tgtEl>
                                          <p:spTgt spid="1026"/>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1" nodeType="clickEffect">
                                  <p:stCondLst>
                                    <p:cond delay="0"/>
                                  </p:stCondLst>
                                  <p:childTnLst>
                                    <p:animScale>
                                      <p:cBhvr>
                                        <p:cTn id="16" dur="2000" fill="hold"/>
                                        <p:tgtEl>
                                          <p:spTgt spid="1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4184" y="426368"/>
            <a:ext cx="6934200" cy="914400"/>
          </a:xfrm>
        </p:spPr>
        <p:txBody>
          <a:bodyPr/>
          <a:lstStyle/>
          <a:p>
            <a:pPr rtl="1"/>
            <a:r>
              <a:rPr lang="ar-TN" b="1" dirty="0" smtClean="0">
                <a:solidFill>
                  <a:srgbClr val="FF0000"/>
                </a:solidFill>
              </a:rPr>
              <a:t>الممّيزات التّربويّة الهيكليّة</a:t>
            </a:r>
            <a:endParaRPr lang="fr-FR" dirty="0">
              <a:solidFill>
                <a:srgbClr val="FF0000"/>
              </a:solidFill>
            </a:endParaRPr>
          </a:p>
        </p:txBody>
      </p:sp>
      <p:sp>
        <p:nvSpPr>
          <p:cNvPr id="3" name="Espace réservé du contenu 2"/>
          <p:cNvSpPr>
            <a:spLocks noGrp="1"/>
          </p:cNvSpPr>
          <p:nvPr>
            <p:ph idx="1"/>
          </p:nvPr>
        </p:nvSpPr>
        <p:spPr>
          <a:xfrm>
            <a:off x="428596" y="1667560"/>
            <a:ext cx="8229600" cy="4857784"/>
          </a:xfrm>
          <a:noFill/>
          <a:ln w="57150">
            <a:noFill/>
          </a:ln>
        </p:spPr>
        <p:txBody>
          <a:bodyPr/>
          <a:lstStyle/>
          <a:p>
            <a:pPr algn="ctr" rtl="1">
              <a:buNone/>
            </a:pPr>
            <a:r>
              <a:rPr lang="fr-FR" sz="2800" b="1" u="sng" dirty="0" err="1" smtClean="0">
                <a:latin typeface="Times New Roman" pitchFamily="18" charset="0"/>
                <a:cs typeface="Times New Roman" pitchFamily="18" charset="0"/>
              </a:rPr>
              <a:t>المرحلة</a:t>
            </a:r>
            <a:r>
              <a:rPr lang="fr-FR" sz="2800" b="1" u="sng" dirty="0" smtClean="0">
                <a:latin typeface="Times New Roman" pitchFamily="18" charset="0"/>
                <a:cs typeface="Times New Roman" pitchFamily="18" charset="0"/>
              </a:rPr>
              <a:t> </a:t>
            </a:r>
            <a:r>
              <a:rPr lang="fr-FR" sz="2800" b="1" u="sng" dirty="0" err="1" smtClean="0">
                <a:latin typeface="Times New Roman" pitchFamily="18" charset="0"/>
                <a:cs typeface="Times New Roman" pitchFamily="18" charset="0"/>
              </a:rPr>
              <a:t>الأساسي</a:t>
            </a:r>
            <a:r>
              <a:rPr lang="fr-FR" sz="2800" b="1" u="sng" dirty="0" smtClean="0">
                <a:latin typeface="Times New Roman" pitchFamily="18" charset="0"/>
                <a:cs typeface="Times New Roman" pitchFamily="18" charset="0"/>
              </a:rPr>
              <a:t>ّة</a:t>
            </a:r>
            <a:r>
              <a:rPr lang="fr-FR" sz="28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إلزامي</a:t>
            </a:r>
            <a:r>
              <a:rPr lang="fr-FR" sz="2400" b="1" dirty="0" smtClean="0">
                <a:latin typeface="Times New Roman" pitchFamily="18" charset="0"/>
                <a:cs typeface="Times New Roman" pitchFamily="18" charset="0"/>
              </a:rPr>
              <a:t>ّة </a:t>
            </a:r>
            <a:r>
              <a:rPr lang="ar-TN" sz="2400" b="1" dirty="0" smtClean="0">
                <a:latin typeface="Times New Roman" pitchFamily="18" charset="0"/>
                <a:cs typeface="Times New Roman" pitchFamily="18" charset="0"/>
              </a:rPr>
              <a:t>عامّة </a:t>
            </a:r>
            <a:r>
              <a:rPr lang="fr-FR" sz="2400" b="1" dirty="0" err="1" smtClean="0">
                <a:latin typeface="Times New Roman" pitchFamily="18" charset="0"/>
                <a:cs typeface="Times New Roman" pitchFamily="18" charset="0"/>
              </a:rPr>
              <a:t>من</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سن</a:t>
            </a:r>
            <a:r>
              <a:rPr lang="fr-FR" sz="2400" b="1" dirty="0" smtClean="0">
                <a:latin typeface="Times New Roman" pitchFamily="18" charset="0"/>
                <a:cs typeface="Times New Roman" pitchFamily="18" charset="0"/>
              </a:rPr>
              <a:t>ّ 7 </a:t>
            </a:r>
            <a:r>
              <a:rPr lang="fr-FR" sz="2400" b="1" dirty="0" err="1" smtClean="0">
                <a:latin typeface="Times New Roman" pitchFamily="18" charset="0"/>
                <a:cs typeface="Times New Roman" pitchFamily="18" charset="0"/>
              </a:rPr>
              <a:t>إلى</a:t>
            </a:r>
            <a:r>
              <a:rPr lang="fr-FR" sz="2400" b="1" dirty="0" smtClean="0">
                <a:latin typeface="Times New Roman" pitchFamily="18" charset="0"/>
                <a:cs typeface="Times New Roman" pitchFamily="18" charset="0"/>
              </a:rPr>
              <a:t> 16 </a:t>
            </a:r>
            <a:r>
              <a:rPr lang="fr-FR" sz="2400" b="1" dirty="0" err="1" smtClean="0">
                <a:latin typeface="Times New Roman" pitchFamily="18" charset="0"/>
                <a:cs typeface="Times New Roman" pitchFamily="18" charset="0"/>
              </a:rPr>
              <a:t>سنة</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في</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فنلندة</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لا</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حاجة</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لأن</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ينتقل</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التلميذ</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من</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مدرسته</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الابتدائية</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فالطالب</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يبقى</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في</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مدرسته</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مع</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مدر</a:t>
            </a:r>
            <a:r>
              <a:rPr lang="fr-FR" sz="2800" dirty="0" smtClean="0">
                <a:latin typeface="Times New Roman" pitchFamily="18" charset="0"/>
                <a:cs typeface="Times New Roman" pitchFamily="18" charset="0"/>
              </a:rPr>
              <a:t>ّ</a:t>
            </a:r>
            <a:r>
              <a:rPr lang="fr-FR" sz="2800" dirty="0" err="1" smtClean="0">
                <a:latin typeface="Times New Roman" pitchFamily="18" charset="0"/>
                <a:cs typeface="Times New Roman" pitchFamily="18" charset="0"/>
              </a:rPr>
              <a:t>سيه</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وأقرانه</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والمجتمع</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المدرسي</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حتى</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سن</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السادسة</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عشرة</a:t>
            </a:r>
            <a:r>
              <a:rPr lang="fr-FR" sz="2800" dirty="0" smtClean="0">
                <a:latin typeface="Times New Roman" pitchFamily="18" charset="0"/>
                <a:cs typeface="Times New Roman" pitchFamily="18" charset="0"/>
              </a:rPr>
              <a:t>.. . </a:t>
            </a:r>
            <a:endParaRPr lang="ar-TN" sz="2800" dirty="0" smtClean="0">
              <a:latin typeface="Times New Roman" pitchFamily="18" charset="0"/>
              <a:cs typeface="Times New Roman" pitchFamily="18" charset="0"/>
            </a:endParaRPr>
          </a:p>
          <a:p>
            <a:pPr lvl="1" algn="r" rtl="1"/>
            <a:r>
              <a:rPr lang="fr-FR" sz="2000" b="1" dirty="0" err="1" smtClean="0">
                <a:latin typeface="Times New Roman" pitchFamily="18" charset="0"/>
                <a:cs typeface="Times New Roman" pitchFamily="18" charset="0"/>
              </a:rPr>
              <a:t>تعليم</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مجاني</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تماما</a:t>
            </a:r>
            <a:r>
              <a:rPr lang="fr-FR" sz="2000" b="1"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يشمل</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الوجبات</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والكتب</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والأدوات</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القرطاسية</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مجانية</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طيلة</a:t>
            </a:r>
            <a:r>
              <a:rPr lang="fr-FR" sz="2400" dirty="0" smtClean="0">
                <a:latin typeface="Times New Roman" pitchFamily="18" charset="0"/>
                <a:cs typeface="Times New Roman" pitchFamily="18" charset="0"/>
              </a:rPr>
              <a:t> 9 </a:t>
            </a:r>
            <a:r>
              <a:rPr lang="fr-FR" sz="2400" dirty="0" err="1" smtClean="0">
                <a:latin typeface="Times New Roman" pitchFamily="18" charset="0"/>
                <a:cs typeface="Times New Roman" pitchFamily="18" charset="0"/>
              </a:rPr>
              <a:t>سنوات</a:t>
            </a:r>
            <a:r>
              <a:rPr lang="fr-FR" sz="2400" dirty="0" smtClean="0">
                <a:latin typeface="Times New Roman" pitchFamily="18" charset="0"/>
                <a:cs typeface="Times New Roman" pitchFamily="18" charset="0"/>
              </a:rPr>
              <a:t> .</a:t>
            </a:r>
          </a:p>
          <a:p>
            <a:pPr lvl="1" algn="r" rtl="1"/>
            <a:r>
              <a:rPr lang="fr-FR" dirty="0" err="1" smtClean="0">
                <a:latin typeface="Times New Roman" pitchFamily="18" charset="0"/>
                <a:cs typeface="Times New Roman" pitchFamily="18" charset="0"/>
              </a:rPr>
              <a:t>بالن</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سبة</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للأطفال</a:t>
            </a:r>
            <a:r>
              <a:rPr lang="fr-FR" dirty="0" smtClean="0">
                <a:latin typeface="Times New Roman" pitchFamily="18" charset="0"/>
                <a:cs typeface="Times New Roman" pitchFamily="18" charset="0"/>
              </a:rPr>
              <a:t> </a:t>
            </a:r>
            <a:r>
              <a:rPr lang="fr-FR" err="1" smtClean="0">
                <a:latin typeface="Times New Roman" pitchFamily="18" charset="0"/>
                <a:cs typeface="Times New Roman" pitchFamily="18" charset="0"/>
              </a:rPr>
              <a:t>الذ</a:t>
            </a:r>
            <a:r>
              <a:rPr lang="fr-FR" smtClean="0">
                <a:latin typeface="Times New Roman" pitchFamily="18" charset="0"/>
                <a:cs typeface="Times New Roman" pitchFamily="18" charset="0"/>
              </a:rPr>
              <a:t>ّ</a:t>
            </a:r>
            <a:r>
              <a:rPr lang="fr-FR" err="1" smtClean="0">
                <a:latin typeface="Times New Roman" pitchFamily="18" charset="0"/>
                <a:cs typeface="Times New Roman" pitchFamily="18" charset="0"/>
              </a:rPr>
              <a:t>ين</a:t>
            </a:r>
            <a:r>
              <a:rPr lang="fr-FR" smtClean="0">
                <a:latin typeface="Times New Roman" pitchFamily="18" charset="0"/>
                <a:cs typeface="Times New Roman" pitchFamily="18" charset="0"/>
              </a:rPr>
              <a:t> </a:t>
            </a:r>
            <a:r>
              <a:rPr lang="fr-FR" smtClean="0">
                <a:latin typeface="Times New Roman" pitchFamily="18" charset="0"/>
                <a:cs typeface="Times New Roman" pitchFamily="18" charset="0"/>
              </a:rPr>
              <a:t>يعانو</a:t>
            </a:r>
            <a:r>
              <a:rPr lang="ar-TN" smtClean="0">
                <a:latin typeface="Times New Roman" pitchFamily="18" charset="0"/>
                <a:cs typeface="Times New Roman" pitchFamily="18" charset="0"/>
              </a:rPr>
              <a:t>ن</a:t>
            </a:r>
            <a:r>
              <a:rPr lang="fr-FR"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من</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صعوبات</a:t>
            </a:r>
            <a:r>
              <a:rPr lang="fr-FR" dirty="0" smtClean="0">
                <a:latin typeface="Times New Roman" pitchFamily="18" charset="0"/>
                <a:cs typeface="Times New Roman" pitchFamily="18" charset="0"/>
              </a:rPr>
              <a:t> </a:t>
            </a:r>
            <a:r>
              <a:rPr lang="fr-FR" err="1" smtClean="0">
                <a:latin typeface="Times New Roman" pitchFamily="18" charset="0"/>
                <a:cs typeface="Times New Roman" pitchFamily="18" charset="0"/>
              </a:rPr>
              <a:t>تعل</a:t>
            </a:r>
            <a:r>
              <a:rPr lang="fr-FR" smtClean="0">
                <a:latin typeface="Times New Roman" pitchFamily="18" charset="0"/>
                <a:cs typeface="Times New Roman" pitchFamily="18" charset="0"/>
              </a:rPr>
              <a:t>ّم  </a:t>
            </a:r>
            <a:r>
              <a:rPr lang="ar-TN" smtClean="0">
                <a:latin typeface="Times New Roman" pitchFamily="18" charset="0"/>
                <a:cs typeface="Times New Roman" pitchFamily="18" charset="0"/>
              </a:rPr>
              <a:t>يوفّر</a:t>
            </a:r>
            <a:r>
              <a:rPr lang="fr-FR"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له</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أستاذ</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متخص</a:t>
            </a:r>
            <a:r>
              <a:rPr lang="fr-FR" dirty="0" smtClean="0">
                <a:latin typeface="Times New Roman" pitchFamily="18" charset="0"/>
                <a:cs typeface="Times New Roman" pitchFamily="18" charset="0"/>
              </a:rPr>
              <a:t>ّص </a:t>
            </a:r>
            <a:r>
              <a:rPr lang="fr-FR" dirty="0" err="1" smtClean="0">
                <a:latin typeface="Times New Roman" pitchFamily="18" charset="0"/>
                <a:cs typeface="Times New Roman" pitchFamily="18" charset="0"/>
              </a:rPr>
              <a:t>يرافقه</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في</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بعض</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الد</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روس</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داخل</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المؤس</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سة</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أو</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يعمل</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معه</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بصفة</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مستقل</a:t>
            </a:r>
            <a:r>
              <a:rPr lang="fr-FR" dirty="0" smtClean="0">
                <a:latin typeface="Times New Roman" pitchFamily="18" charset="0"/>
                <a:cs typeface="Times New Roman" pitchFamily="18" charset="0"/>
              </a:rPr>
              <a:t>ّة</a:t>
            </a:r>
            <a:r>
              <a:rPr lang="fr-FR" sz="3200" dirty="0" smtClean="0">
                <a:latin typeface="Times New Roman" pitchFamily="18" charset="0"/>
                <a:cs typeface="Times New Roman" pitchFamily="18" charset="0"/>
              </a:rPr>
              <a:t>..</a:t>
            </a:r>
          </a:p>
          <a:p>
            <a:pPr algn="r" rtl="1"/>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124744"/>
            <a:ext cx="8229600" cy="5554683"/>
          </a:xfrm>
          <a:solidFill>
            <a:schemeClr val="bg2">
              <a:lumMod val="75000"/>
            </a:schemeClr>
          </a:solidFill>
          <a:ln w="57150">
            <a:noFill/>
          </a:ln>
        </p:spPr>
        <p:txBody>
          <a:bodyPr/>
          <a:lstStyle/>
          <a:p>
            <a:pPr algn="ctr" rtl="1">
              <a:buNone/>
            </a:pPr>
            <a:r>
              <a:rPr lang="fr-FR" sz="3600" b="1" dirty="0" err="1" smtClean="0">
                <a:solidFill>
                  <a:srgbClr val="D7431B"/>
                </a:solidFill>
              </a:rPr>
              <a:t>لامركزي</a:t>
            </a:r>
            <a:r>
              <a:rPr lang="fr-FR" sz="3600" b="1" dirty="0" smtClean="0">
                <a:solidFill>
                  <a:srgbClr val="D7431B"/>
                </a:solidFill>
              </a:rPr>
              <a:t>ّة </a:t>
            </a:r>
            <a:r>
              <a:rPr lang="fr-FR" sz="3600" b="1" dirty="0" err="1" smtClean="0">
                <a:solidFill>
                  <a:srgbClr val="D7431B"/>
                </a:solidFill>
              </a:rPr>
              <a:t>الإشراف</a:t>
            </a:r>
            <a:r>
              <a:rPr lang="fr-FR" sz="3600" b="1" dirty="0" smtClean="0">
                <a:solidFill>
                  <a:srgbClr val="D7431B"/>
                </a:solidFill>
              </a:rPr>
              <a:t> </a:t>
            </a:r>
            <a:r>
              <a:rPr lang="fr-FR" sz="3600" b="1" dirty="0" err="1" smtClean="0">
                <a:solidFill>
                  <a:srgbClr val="D7431B"/>
                </a:solidFill>
              </a:rPr>
              <a:t>والت</a:t>
            </a:r>
            <a:r>
              <a:rPr lang="fr-FR" sz="3600" b="1" dirty="0" smtClean="0">
                <a:solidFill>
                  <a:srgbClr val="D7431B"/>
                </a:solidFill>
              </a:rPr>
              <a:t>ّ</a:t>
            </a:r>
            <a:r>
              <a:rPr lang="fr-FR" sz="3600" b="1" dirty="0" err="1" smtClean="0">
                <a:solidFill>
                  <a:srgbClr val="D7431B"/>
                </a:solidFill>
              </a:rPr>
              <a:t>وجيه</a:t>
            </a:r>
            <a:r>
              <a:rPr lang="fr-FR" sz="3600" b="1" dirty="0" smtClean="0">
                <a:solidFill>
                  <a:srgbClr val="D7431B"/>
                </a:solidFill>
              </a:rPr>
              <a:t> </a:t>
            </a:r>
            <a:endParaRPr lang="ar-TN" sz="3600" b="1" dirty="0" smtClean="0">
              <a:solidFill>
                <a:srgbClr val="D7431B"/>
              </a:solidFill>
            </a:endParaRPr>
          </a:p>
          <a:p>
            <a:pPr algn="r" rtl="1">
              <a:buFont typeface="Wingdings" pitchFamily="2" charset="2"/>
              <a:buChar char="v"/>
            </a:pPr>
            <a:r>
              <a:rPr lang="fr-FR" dirty="0" err="1" smtClean="0">
                <a:cs typeface="+mj-cs"/>
              </a:rPr>
              <a:t>يرك</a:t>
            </a:r>
            <a:r>
              <a:rPr lang="fr-FR" dirty="0" smtClean="0">
                <a:cs typeface="+mj-cs"/>
              </a:rPr>
              <a:t>ّز </a:t>
            </a:r>
            <a:r>
              <a:rPr lang="fr-FR" dirty="0" err="1" smtClean="0">
                <a:cs typeface="+mj-cs"/>
              </a:rPr>
              <a:t>الن</a:t>
            </a:r>
            <a:r>
              <a:rPr lang="fr-FR" dirty="0" smtClean="0">
                <a:cs typeface="+mj-cs"/>
              </a:rPr>
              <a:t>ّ</a:t>
            </a:r>
            <a:r>
              <a:rPr lang="fr-FR" dirty="0" err="1" smtClean="0">
                <a:cs typeface="+mj-cs"/>
              </a:rPr>
              <a:t>ظام</a:t>
            </a:r>
            <a:r>
              <a:rPr lang="fr-FR" dirty="0" smtClean="0">
                <a:cs typeface="+mj-cs"/>
              </a:rPr>
              <a:t> </a:t>
            </a:r>
            <a:r>
              <a:rPr lang="fr-FR" dirty="0" err="1" smtClean="0">
                <a:cs typeface="+mj-cs"/>
              </a:rPr>
              <a:t>الت</a:t>
            </a:r>
            <a:r>
              <a:rPr lang="fr-FR" dirty="0" smtClean="0">
                <a:cs typeface="+mj-cs"/>
              </a:rPr>
              <a:t>ّ</a:t>
            </a:r>
            <a:r>
              <a:rPr lang="fr-FR" dirty="0" err="1" smtClean="0">
                <a:cs typeface="+mj-cs"/>
              </a:rPr>
              <a:t>عليمي</a:t>
            </a:r>
            <a:r>
              <a:rPr lang="fr-FR" dirty="0" smtClean="0">
                <a:cs typeface="+mj-cs"/>
              </a:rPr>
              <a:t> </a:t>
            </a:r>
            <a:r>
              <a:rPr lang="fr-FR" dirty="0" err="1" smtClean="0">
                <a:cs typeface="+mj-cs"/>
              </a:rPr>
              <a:t>الفنلندي</a:t>
            </a:r>
            <a:r>
              <a:rPr lang="fr-FR" dirty="0" smtClean="0">
                <a:cs typeface="+mj-cs"/>
              </a:rPr>
              <a:t> </a:t>
            </a:r>
            <a:r>
              <a:rPr lang="fr-FR" dirty="0" err="1" smtClean="0">
                <a:cs typeface="+mj-cs"/>
              </a:rPr>
              <a:t>على</a:t>
            </a:r>
            <a:r>
              <a:rPr lang="fr-FR" dirty="0" smtClean="0">
                <a:cs typeface="+mj-cs"/>
              </a:rPr>
              <a:t> </a:t>
            </a:r>
            <a:r>
              <a:rPr lang="fr-FR" dirty="0" err="1" smtClean="0">
                <a:cs typeface="+mj-cs"/>
              </a:rPr>
              <a:t>مبدإ</a:t>
            </a:r>
            <a:r>
              <a:rPr lang="fr-FR" dirty="0" smtClean="0">
                <a:cs typeface="+mj-cs"/>
              </a:rPr>
              <a:t> </a:t>
            </a:r>
            <a:r>
              <a:rPr lang="fr-FR" dirty="0" err="1" smtClean="0">
                <a:cs typeface="+mj-cs"/>
              </a:rPr>
              <a:t>المدرسة</a:t>
            </a:r>
            <a:r>
              <a:rPr lang="fr-FR" dirty="0" smtClean="0">
                <a:cs typeface="+mj-cs"/>
              </a:rPr>
              <a:t> </a:t>
            </a:r>
            <a:r>
              <a:rPr lang="fr-FR" dirty="0" err="1" smtClean="0">
                <a:cs typeface="+mj-cs"/>
              </a:rPr>
              <a:t>المحلي</a:t>
            </a:r>
            <a:r>
              <a:rPr lang="fr-FR" dirty="0" smtClean="0">
                <a:cs typeface="+mj-cs"/>
              </a:rPr>
              <a:t>ّة ، </a:t>
            </a:r>
            <a:r>
              <a:rPr lang="fr-FR" dirty="0" err="1" smtClean="0">
                <a:cs typeface="+mj-cs"/>
              </a:rPr>
              <a:t>حيث</a:t>
            </a:r>
            <a:r>
              <a:rPr lang="fr-FR" dirty="0" smtClean="0">
                <a:cs typeface="+mj-cs"/>
              </a:rPr>
              <a:t> </a:t>
            </a:r>
            <a:r>
              <a:rPr lang="fr-FR" dirty="0" err="1" smtClean="0">
                <a:cs typeface="+mj-cs"/>
              </a:rPr>
              <a:t>ينتمي</a:t>
            </a:r>
            <a:r>
              <a:rPr lang="fr-FR" dirty="0" smtClean="0">
                <a:cs typeface="+mj-cs"/>
              </a:rPr>
              <a:t> </a:t>
            </a:r>
            <a:r>
              <a:rPr lang="fr-FR" dirty="0" err="1" smtClean="0">
                <a:cs typeface="+mj-cs"/>
              </a:rPr>
              <a:t>الت</a:t>
            </a:r>
            <a:r>
              <a:rPr lang="fr-FR" dirty="0" smtClean="0">
                <a:cs typeface="+mj-cs"/>
              </a:rPr>
              <a:t>ّ</a:t>
            </a:r>
            <a:r>
              <a:rPr lang="fr-FR" dirty="0" err="1" smtClean="0">
                <a:cs typeface="+mj-cs"/>
              </a:rPr>
              <a:t>لاميذ</a:t>
            </a:r>
            <a:r>
              <a:rPr lang="fr-FR" dirty="0" smtClean="0">
                <a:cs typeface="+mj-cs"/>
              </a:rPr>
              <a:t>  </a:t>
            </a:r>
            <a:r>
              <a:rPr lang="fr-FR" dirty="0" err="1" smtClean="0">
                <a:cs typeface="+mj-cs"/>
              </a:rPr>
              <a:t>لاقرب</a:t>
            </a:r>
            <a:r>
              <a:rPr lang="fr-FR" dirty="0" smtClean="0">
                <a:cs typeface="+mj-cs"/>
              </a:rPr>
              <a:t> </a:t>
            </a:r>
            <a:r>
              <a:rPr lang="fr-FR" dirty="0" err="1" smtClean="0">
                <a:cs typeface="+mj-cs"/>
              </a:rPr>
              <a:t>مدرسة</a:t>
            </a:r>
            <a:r>
              <a:rPr lang="ar-TN" dirty="0" smtClean="0">
                <a:cs typeface="+mj-cs"/>
              </a:rPr>
              <a:t>..</a:t>
            </a:r>
          </a:p>
          <a:p>
            <a:pPr algn="r" rtl="1">
              <a:buFont typeface="Wingdings" pitchFamily="2" charset="2"/>
              <a:buChar char="v"/>
            </a:pPr>
            <a:r>
              <a:rPr lang="fr-FR" dirty="0" smtClean="0">
                <a:cs typeface="+mj-cs"/>
              </a:rPr>
              <a:t> </a:t>
            </a:r>
            <a:r>
              <a:rPr lang="fr-FR" dirty="0" err="1" smtClean="0">
                <a:cs typeface="+mj-cs"/>
              </a:rPr>
              <a:t>أغلبي</a:t>
            </a:r>
            <a:r>
              <a:rPr lang="fr-FR" dirty="0" smtClean="0">
                <a:cs typeface="+mj-cs"/>
              </a:rPr>
              <a:t>ّة </a:t>
            </a:r>
            <a:r>
              <a:rPr lang="fr-FR" dirty="0" err="1" smtClean="0">
                <a:cs typeface="+mj-cs"/>
              </a:rPr>
              <a:t>المدارس</a:t>
            </a:r>
            <a:r>
              <a:rPr lang="fr-FR" dirty="0" smtClean="0">
                <a:cs typeface="+mj-cs"/>
              </a:rPr>
              <a:t> </a:t>
            </a:r>
            <a:r>
              <a:rPr lang="fr-FR" dirty="0" err="1" smtClean="0">
                <a:cs typeface="+mj-cs"/>
              </a:rPr>
              <a:t>هي</a:t>
            </a:r>
            <a:r>
              <a:rPr lang="fr-FR" dirty="0" smtClean="0">
                <a:cs typeface="+mj-cs"/>
              </a:rPr>
              <a:t> </a:t>
            </a:r>
            <a:r>
              <a:rPr lang="fr-FR" dirty="0" err="1" smtClean="0">
                <a:cs typeface="+mj-cs"/>
              </a:rPr>
              <a:t>مدارس</a:t>
            </a:r>
            <a:r>
              <a:rPr lang="fr-FR" dirty="0" smtClean="0">
                <a:cs typeface="+mj-cs"/>
              </a:rPr>
              <a:t> " </a:t>
            </a:r>
            <a:r>
              <a:rPr lang="fr-FR" dirty="0" err="1" smtClean="0">
                <a:cs typeface="+mj-cs"/>
              </a:rPr>
              <a:t>بلدي</a:t>
            </a:r>
            <a:r>
              <a:rPr lang="fr-FR" dirty="0" smtClean="0">
                <a:cs typeface="+mj-cs"/>
              </a:rPr>
              <a:t>ّة «. </a:t>
            </a:r>
            <a:r>
              <a:rPr lang="ar-TN" dirty="0" smtClean="0">
                <a:cs typeface="+mj-cs"/>
              </a:rPr>
              <a:t>و</a:t>
            </a:r>
            <a:r>
              <a:rPr lang="fr-FR" dirty="0" err="1" smtClean="0">
                <a:cs typeface="+mj-cs"/>
              </a:rPr>
              <a:t>في</a:t>
            </a:r>
            <a:r>
              <a:rPr lang="fr-FR" dirty="0" smtClean="0">
                <a:cs typeface="+mj-cs"/>
              </a:rPr>
              <a:t> </a:t>
            </a:r>
            <a:r>
              <a:rPr lang="fr-FR" dirty="0" err="1" smtClean="0">
                <a:cs typeface="+mj-cs"/>
              </a:rPr>
              <a:t>سنة</a:t>
            </a:r>
            <a:r>
              <a:rPr lang="fr-FR" dirty="0" smtClean="0">
                <a:cs typeface="+mj-cs"/>
              </a:rPr>
              <a:t> 2007  </a:t>
            </a:r>
            <a:r>
              <a:rPr lang="fr-FR" dirty="0" err="1" smtClean="0">
                <a:cs typeface="+mj-cs"/>
              </a:rPr>
              <a:t>كان</a:t>
            </a:r>
            <a:r>
              <a:rPr lang="fr-FR" dirty="0" smtClean="0">
                <a:cs typeface="+mj-cs"/>
              </a:rPr>
              <a:t> </a:t>
            </a:r>
            <a:r>
              <a:rPr lang="fr-FR" dirty="0" err="1" smtClean="0">
                <a:cs typeface="+mj-cs"/>
              </a:rPr>
              <a:t>هناك</a:t>
            </a:r>
            <a:r>
              <a:rPr lang="fr-FR" dirty="0" smtClean="0">
                <a:cs typeface="+mj-cs"/>
              </a:rPr>
              <a:t> 400 </a:t>
            </a:r>
            <a:r>
              <a:rPr lang="fr-FR" dirty="0" err="1" smtClean="0">
                <a:cs typeface="+mj-cs"/>
              </a:rPr>
              <a:t>بلدي</a:t>
            </a:r>
            <a:r>
              <a:rPr lang="fr-FR" dirty="0" smtClean="0">
                <a:cs typeface="+mj-cs"/>
              </a:rPr>
              <a:t>ّة  </a:t>
            </a:r>
            <a:r>
              <a:rPr lang="fr-FR" dirty="0" err="1" smtClean="0">
                <a:cs typeface="+mj-cs"/>
              </a:rPr>
              <a:t>تتحم</a:t>
            </a:r>
            <a:r>
              <a:rPr lang="fr-FR" dirty="0" smtClean="0">
                <a:cs typeface="+mj-cs"/>
              </a:rPr>
              <a:t>ّل </a:t>
            </a:r>
            <a:r>
              <a:rPr lang="fr-FR" dirty="0" err="1" smtClean="0">
                <a:cs typeface="+mj-cs"/>
              </a:rPr>
              <a:t>مسؤولي</a:t>
            </a:r>
            <a:r>
              <a:rPr lang="fr-FR" dirty="0" smtClean="0">
                <a:cs typeface="+mj-cs"/>
              </a:rPr>
              <a:t>ّة </a:t>
            </a:r>
            <a:r>
              <a:rPr lang="fr-FR" dirty="0" err="1" smtClean="0">
                <a:cs typeface="+mj-cs"/>
              </a:rPr>
              <a:t>الت</a:t>
            </a:r>
            <a:r>
              <a:rPr lang="fr-FR" dirty="0" smtClean="0">
                <a:cs typeface="+mj-cs"/>
              </a:rPr>
              <a:t>ّ</a:t>
            </a:r>
            <a:r>
              <a:rPr lang="fr-FR" dirty="0" err="1" smtClean="0">
                <a:cs typeface="+mj-cs"/>
              </a:rPr>
              <a:t>عليم</a:t>
            </a:r>
            <a:r>
              <a:rPr lang="fr-FR" dirty="0" smtClean="0">
                <a:cs typeface="+mj-cs"/>
              </a:rPr>
              <a:t> </a:t>
            </a:r>
            <a:r>
              <a:rPr lang="fr-FR" dirty="0" err="1" smtClean="0">
                <a:cs typeface="+mj-cs"/>
              </a:rPr>
              <a:t>الأساسي</a:t>
            </a:r>
            <a:r>
              <a:rPr lang="fr-FR" dirty="0" smtClean="0">
                <a:cs typeface="+mj-cs"/>
              </a:rPr>
              <a:t>ّ، </a:t>
            </a:r>
            <a:r>
              <a:rPr lang="fr-FR" dirty="0" err="1" smtClean="0">
                <a:cs typeface="+mj-cs"/>
              </a:rPr>
              <a:t>والبقي</a:t>
            </a:r>
            <a:r>
              <a:rPr lang="fr-FR" dirty="0" smtClean="0">
                <a:cs typeface="+mj-cs"/>
              </a:rPr>
              <a:t>ّة </a:t>
            </a:r>
            <a:r>
              <a:rPr lang="fr-FR" dirty="0" err="1" smtClean="0">
                <a:cs typeface="+mj-cs"/>
              </a:rPr>
              <a:t>في</a:t>
            </a:r>
            <a:r>
              <a:rPr lang="fr-FR" dirty="0" smtClean="0">
                <a:cs typeface="+mj-cs"/>
              </a:rPr>
              <a:t> </a:t>
            </a:r>
            <a:r>
              <a:rPr lang="fr-FR" dirty="0" err="1" smtClean="0">
                <a:cs typeface="+mj-cs"/>
              </a:rPr>
              <a:t>إطار</a:t>
            </a:r>
            <a:r>
              <a:rPr lang="fr-FR" dirty="0" smtClean="0">
                <a:cs typeface="+mj-cs"/>
              </a:rPr>
              <a:t> </a:t>
            </a:r>
            <a:r>
              <a:rPr lang="fr-FR" dirty="0" err="1" smtClean="0">
                <a:cs typeface="+mj-cs"/>
              </a:rPr>
              <a:t>بلدي</a:t>
            </a:r>
            <a:r>
              <a:rPr lang="fr-FR" dirty="0" smtClean="0">
                <a:cs typeface="+mj-cs"/>
              </a:rPr>
              <a:t>ّ</a:t>
            </a:r>
            <a:r>
              <a:rPr lang="fr-FR" dirty="0" err="1" smtClean="0">
                <a:cs typeface="+mj-cs"/>
              </a:rPr>
              <a:t>ات</a:t>
            </a:r>
            <a:r>
              <a:rPr lang="fr-FR" dirty="0" smtClean="0">
                <a:cs typeface="+mj-cs"/>
              </a:rPr>
              <a:t> </a:t>
            </a:r>
            <a:r>
              <a:rPr lang="fr-FR" dirty="0" err="1" smtClean="0">
                <a:cs typeface="+mj-cs"/>
              </a:rPr>
              <a:t>مجم</a:t>
            </a:r>
            <a:r>
              <a:rPr lang="fr-FR" dirty="0" smtClean="0">
                <a:cs typeface="+mj-cs"/>
              </a:rPr>
              <a:t>ّ</a:t>
            </a:r>
            <a:r>
              <a:rPr lang="fr-FR" dirty="0" err="1" smtClean="0">
                <a:cs typeface="+mj-cs"/>
              </a:rPr>
              <a:t>عة</a:t>
            </a:r>
            <a:r>
              <a:rPr lang="fr-FR" dirty="0" smtClean="0">
                <a:cs typeface="+mj-cs"/>
              </a:rPr>
              <a:t> </a:t>
            </a:r>
            <a:r>
              <a:rPr lang="fr-FR" dirty="0" err="1" smtClean="0">
                <a:cs typeface="+mj-cs"/>
              </a:rPr>
              <a:t>بالإضافة</a:t>
            </a:r>
            <a:r>
              <a:rPr lang="fr-FR" dirty="0" smtClean="0">
                <a:cs typeface="+mj-cs"/>
              </a:rPr>
              <a:t> </a:t>
            </a:r>
            <a:r>
              <a:rPr lang="fr-FR" dirty="0" err="1" smtClean="0">
                <a:cs typeface="+mj-cs"/>
              </a:rPr>
              <a:t>للد</a:t>
            </a:r>
            <a:r>
              <a:rPr lang="fr-FR" dirty="0" smtClean="0">
                <a:cs typeface="+mj-cs"/>
              </a:rPr>
              <a:t>ّ</a:t>
            </a:r>
            <a:r>
              <a:rPr lang="fr-FR" dirty="0" err="1" smtClean="0">
                <a:cs typeface="+mj-cs"/>
              </a:rPr>
              <a:t>ولة</a:t>
            </a:r>
            <a:r>
              <a:rPr lang="fr-FR" dirty="0" smtClean="0">
                <a:cs typeface="+mj-cs"/>
              </a:rPr>
              <a:t> </a:t>
            </a:r>
            <a:r>
              <a:rPr lang="fr-FR" dirty="0" err="1" smtClean="0">
                <a:cs typeface="+mj-cs"/>
              </a:rPr>
              <a:t>وجمعي</a:t>
            </a:r>
            <a:r>
              <a:rPr lang="fr-FR" dirty="0" smtClean="0">
                <a:cs typeface="+mj-cs"/>
              </a:rPr>
              <a:t>ّ</a:t>
            </a:r>
            <a:r>
              <a:rPr lang="fr-FR" dirty="0" err="1" smtClean="0">
                <a:cs typeface="+mj-cs"/>
              </a:rPr>
              <a:t>ات</a:t>
            </a:r>
            <a:r>
              <a:rPr lang="fr-FR" dirty="0" smtClean="0">
                <a:cs typeface="+mj-cs"/>
              </a:rPr>
              <a:t> </a:t>
            </a:r>
            <a:r>
              <a:rPr lang="fr-FR" dirty="0" err="1" smtClean="0">
                <a:cs typeface="+mj-cs"/>
              </a:rPr>
              <a:t>غير</a:t>
            </a:r>
            <a:r>
              <a:rPr lang="fr-FR" dirty="0" smtClean="0">
                <a:cs typeface="+mj-cs"/>
              </a:rPr>
              <a:t> </a:t>
            </a:r>
            <a:r>
              <a:rPr lang="fr-FR" dirty="0" err="1" smtClean="0">
                <a:cs typeface="+mj-cs"/>
              </a:rPr>
              <a:t>ربحي</a:t>
            </a:r>
            <a:r>
              <a:rPr lang="fr-FR" dirty="0" smtClean="0">
                <a:cs typeface="+mj-cs"/>
              </a:rPr>
              <a:t>ّة</a:t>
            </a:r>
            <a:r>
              <a:rPr lang="ar-TN" dirty="0" smtClean="0">
                <a:cs typeface="+mj-cs"/>
              </a:rPr>
              <a:t>.</a:t>
            </a:r>
          </a:p>
          <a:p>
            <a:pPr algn="r" rtl="1">
              <a:buFont typeface="Wingdings" pitchFamily="2" charset="2"/>
              <a:buChar char="v"/>
            </a:pPr>
            <a:r>
              <a:rPr lang="fr-FR" dirty="0" err="1" smtClean="0">
                <a:cs typeface="+mj-cs"/>
              </a:rPr>
              <a:t>درجة</a:t>
            </a:r>
            <a:r>
              <a:rPr lang="fr-FR" dirty="0" smtClean="0">
                <a:cs typeface="+mj-cs"/>
              </a:rPr>
              <a:t> </a:t>
            </a:r>
            <a:r>
              <a:rPr lang="fr-FR" dirty="0" err="1" smtClean="0">
                <a:cs typeface="+mj-cs"/>
              </a:rPr>
              <a:t>كبيرة</a:t>
            </a:r>
            <a:r>
              <a:rPr lang="fr-FR" dirty="0" smtClean="0">
                <a:cs typeface="+mj-cs"/>
              </a:rPr>
              <a:t> </a:t>
            </a:r>
            <a:r>
              <a:rPr lang="fr-FR" dirty="0" err="1" smtClean="0">
                <a:cs typeface="+mj-cs"/>
              </a:rPr>
              <a:t>من</a:t>
            </a:r>
            <a:r>
              <a:rPr lang="fr-FR" dirty="0" smtClean="0">
                <a:cs typeface="+mj-cs"/>
              </a:rPr>
              <a:t> </a:t>
            </a:r>
            <a:r>
              <a:rPr lang="fr-FR" dirty="0" err="1" smtClean="0">
                <a:cs typeface="+mj-cs"/>
              </a:rPr>
              <a:t>اللا</a:t>
            </a:r>
            <a:r>
              <a:rPr lang="fr-FR" dirty="0" smtClean="0">
                <a:cs typeface="+mj-cs"/>
              </a:rPr>
              <a:t>ّ</a:t>
            </a:r>
            <a:r>
              <a:rPr lang="fr-FR" dirty="0" err="1" smtClean="0">
                <a:cs typeface="+mj-cs"/>
              </a:rPr>
              <a:t>مركزي</a:t>
            </a:r>
            <a:r>
              <a:rPr lang="fr-FR" dirty="0" smtClean="0">
                <a:cs typeface="+mj-cs"/>
              </a:rPr>
              <a:t>ّة </a:t>
            </a:r>
            <a:r>
              <a:rPr lang="fr-FR" dirty="0" err="1" smtClean="0">
                <a:cs typeface="+mj-cs"/>
              </a:rPr>
              <a:t>للس</a:t>
            </a:r>
            <a:r>
              <a:rPr lang="fr-FR" dirty="0" smtClean="0">
                <a:cs typeface="+mj-cs"/>
              </a:rPr>
              <a:t>ّ</a:t>
            </a:r>
            <a:r>
              <a:rPr lang="fr-FR" dirty="0" err="1" smtClean="0">
                <a:cs typeface="+mj-cs"/>
              </a:rPr>
              <a:t>لطات</a:t>
            </a:r>
            <a:r>
              <a:rPr lang="fr-FR" dirty="0" smtClean="0">
                <a:cs typeface="+mj-cs"/>
              </a:rPr>
              <a:t> </a:t>
            </a:r>
            <a:r>
              <a:rPr lang="fr-FR" dirty="0" err="1" smtClean="0">
                <a:cs typeface="+mj-cs"/>
              </a:rPr>
              <a:t>المحلي</a:t>
            </a:r>
            <a:r>
              <a:rPr lang="fr-FR" dirty="0" smtClean="0">
                <a:cs typeface="+mj-cs"/>
              </a:rPr>
              <a:t>ّة </a:t>
            </a:r>
            <a:r>
              <a:rPr lang="fr-FR" dirty="0" err="1" smtClean="0">
                <a:cs typeface="+mj-cs"/>
              </a:rPr>
              <a:t>في</a:t>
            </a:r>
            <a:r>
              <a:rPr lang="fr-FR" dirty="0" smtClean="0">
                <a:cs typeface="+mj-cs"/>
              </a:rPr>
              <a:t> </a:t>
            </a:r>
            <a:r>
              <a:rPr lang="fr-FR" dirty="0" err="1" smtClean="0">
                <a:cs typeface="+mj-cs"/>
              </a:rPr>
              <a:t>تنظيم</a:t>
            </a:r>
            <a:r>
              <a:rPr lang="fr-FR" dirty="0" smtClean="0">
                <a:cs typeface="+mj-cs"/>
              </a:rPr>
              <a:t> </a:t>
            </a:r>
            <a:r>
              <a:rPr lang="fr-FR" dirty="0" err="1" smtClean="0">
                <a:cs typeface="+mj-cs"/>
              </a:rPr>
              <a:t>الحياة</a:t>
            </a:r>
            <a:r>
              <a:rPr lang="fr-FR" dirty="0" smtClean="0">
                <a:cs typeface="+mj-cs"/>
              </a:rPr>
              <a:t> </a:t>
            </a:r>
            <a:r>
              <a:rPr lang="fr-FR" dirty="0" err="1" smtClean="0">
                <a:cs typeface="+mj-cs"/>
              </a:rPr>
              <a:t>المدرسي</a:t>
            </a:r>
            <a:r>
              <a:rPr lang="fr-FR" dirty="0" smtClean="0">
                <a:cs typeface="+mj-cs"/>
              </a:rPr>
              <a:t>ّة </a:t>
            </a:r>
            <a:r>
              <a:rPr lang="ar-TN" dirty="0" smtClean="0">
                <a:cs typeface="+mj-cs"/>
              </a:rPr>
              <a:t>والتّخطيط التّعليمي </a:t>
            </a:r>
            <a:r>
              <a:rPr lang="fr-FR" dirty="0" err="1" smtClean="0">
                <a:cs typeface="+mj-cs"/>
              </a:rPr>
              <a:t>ومختلف</a:t>
            </a:r>
            <a:r>
              <a:rPr lang="fr-FR" dirty="0" smtClean="0">
                <a:cs typeface="+mj-cs"/>
              </a:rPr>
              <a:t> </a:t>
            </a:r>
            <a:r>
              <a:rPr lang="fr-FR" dirty="0" err="1" smtClean="0">
                <a:cs typeface="+mj-cs"/>
              </a:rPr>
              <a:t>الانشطة</a:t>
            </a:r>
            <a:r>
              <a:rPr lang="fr-FR" dirty="0" smtClean="0">
                <a:cs typeface="+mj-cs"/>
              </a:rPr>
              <a:t> </a:t>
            </a:r>
            <a:r>
              <a:rPr lang="fr-FR" dirty="0" err="1" smtClean="0">
                <a:cs typeface="+mj-cs"/>
              </a:rPr>
              <a:t>مع</a:t>
            </a:r>
            <a:r>
              <a:rPr lang="fr-FR" dirty="0" smtClean="0">
                <a:cs typeface="+mj-cs"/>
              </a:rPr>
              <a:t> </a:t>
            </a:r>
            <a:r>
              <a:rPr lang="fr-FR" dirty="0" err="1" smtClean="0">
                <a:cs typeface="+mj-cs"/>
              </a:rPr>
              <a:t>المحافظة</a:t>
            </a:r>
            <a:r>
              <a:rPr lang="fr-FR" dirty="0" smtClean="0">
                <a:cs typeface="+mj-cs"/>
              </a:rPr>
              <a:t> </a:t>
            </a:r>
            <a:r>
              <a:rPr lang="fr-FR" dirty="0" err="1" smtClean="0">
                <a:cs typeface="+mj-cs"/>
              </a:rPr>
              <a:t>على</a:t>
            </a:r>
            <a:r>
              <a:rPr lang="fr-FR" dirty="0" smtClean="0">
                <a:cs typeface="+mj-cs"/>
              </a:rPr>
              <a:t> </a:t>
            </a:r>
            <a:r>
              <a:rPr lang="fr-FR" dirty="0" err="1" smtClean="0">
                <a:cs typeface="+mj-cs"/>
              </a:rPr>
              <a:t>المرجعي</a:t>
            </a:r>
            <a:r>
              <a:rPr lang="fr-FR" dirty="0" smtClean="0">
                <a:cs typeface="+mj-cs"/>
              </a:rPr>
              <a:t>ّ</a:t>
            </a:r>
            <a:r>
              <a:rPr lang="fr-FR" dirty="0" err="1" smtClean="0">
                <a:cs typeface="+mj-cs"/>
              </a:rPr>
              <a:t>ات</a:t>
            </a:r>
            <a:r>
              <a:rPr lang="fr-FR" dirty="0" smtClean="0">
                <a:cs typeface="+mj-cs"/>
              </a:rPr>
              <a:t> </a:t>
            </a:r>
            <a:r>
              <a:rPr lang="fr-FR" dirty="0" err="1" smtClean="0">
                <a:cs typeface="+mj-cs"/>
              </a:rPr>
              <a:t>والمعايير</a:t>
            </a:r>
            <a:r>
              <a:rPr lang="fr-FR" dirty="0" smtClean="0">
                <a:cs typeface="+mj-cs"/>
              </a:rPr>
              <a:t> </a:t>
            </a:r>
            <a:r>
              <a:rPr lang="fr-FR" dirty="0" err="1" smtClean="0">
                <a:cs typeface="+mj-cs"/>
              </a:rPr>
              <a:t>الو</a:t>
            </a:r>
            <a:r>
              <a:rPr lang="ar-TN" dirty="0" smtClean="0">
                <a:cs typeface="+mj-cs"/>
              </a:rPr>
              <a:t>ط</a:t>
            </a:r>
            <a:r>
              <a:rPr lang="fr-FR" dirty="0" err="1" smtClean="0">
                <a:cs typeface="+mj-cs"/>
              </a:rPr>
              <a:t>ني</a:t>
            </a:r>
            <a:r>
              <a:rPr lang="fr-FR" dirty="0" smtClean="0">
                <a:cs typeface="+mj-cs"/>
              </a:rPr>
              <a:t>ّة</a:t>
            </a:r>
            <a:r>
              <a:rPr lang="ar-TN" dirty="0" smtClean="0">
                <a:cs typeface="+mj-cs"/>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340768"/>
            <a:ext cx="8003232" cy="4225672"/>
          </a:xfrm>
          <a:noFill/>
          <a:ln w="57150">
            <a:noFill/>
          </a:ln>
        </p:spPr>
        <p:txBody>
          <a:bodyPr/>
          <a:lstStyle/>
          <a:p>
            <a:pPr lvl="0" algn="r" rtl="1">
              <a:buNone/>
            </a:pPr>
            <a:r>
              <a:rPr lang="fr-FR" sz="2800" b="1" u="sng" dirty="0" smtClean="0">
                <a:solidFill>
                  <a:schemeClr val="accent1">
                    <a:lumMod val="50000"/>
                  </a:schemeClr>
                </a:solidFill>
                <a:latin typeface="Times New Roman" pitchFamily="18" charset="0"/>
                <a:cs typeface="Times New Roman" pitchFamily="18" charset="0"/>
              </a:rPr>
              <a:t>  </a:t>
            </a:r>
            <a:r>
              <a:rPr lang="fr-FR" sz="2800" b="1" u="sng" dirty="0" err="1" smtClean="0">
                <a:solidFill>
                  <a:schemeClr val="accent1">
                    <a:lumMod val="50000"/>
                  </a:schemeClr>
                </a:solidFill>
                <a:latin typeface="Times New Roman" pitchFamily="18" charset="0"/>
                <a:cs typeface="Times New Roman" pitchFamily="18" charset="0"/>
              </a:rPr>
              <a:t>المدرسة</a:t>
            </a:r>
            <a:r>
              <a:rPr lang="fr-FR" sz="2800" b="1" u="sng" dirty="0" smtClean="0">
                <a:solidFill>
                  <a:schemeClr val="accent1">
                    <a:lumMod val="50000"/>
                  </a:schemeClr>
                </a:solidFill>
                <a:latin typeface="Times New Roman" pitchFamily="18" charset="0"/>
                <a:cs typeface="Times New Roman" pitchFamily="18" charset="0"/>
              </a:rPr>
              <a:t> </a:t>
            </a:r>
            <a:r>
              <a:rPr lang="fr-FR" sz="2800" b="1" u="sng" dirty="0" err="1" smtClean="0">
                <a:solidFill>
                  <a:schemeClr val="accent1">
                    <a:lumMod val="50000"/>
                  </a:schemeClr>
                </a:solidFill>
                <a:latin typeface="Times New Roman" pitchFamily="18" charset="0"/>
                <a:cs typeface="Times New Roman" pitchFamily="18" charset="0"/>
              </a:rPr>
              <a:t>الث</a:t>
            </a:r>
            <a:r>
              <a:rPr lang="fr-FR" sz="2800" b="1" u="sng" dirty="0" smtClean="0">
                <a:solidFill>
                  <a:schemeClr val="accent1">
                    <a:lumMod val="50000"/>
                  </a:schemeClr>
                </a:solidFill>
                <a:latin typeface="Times New Roman" pitchFamily="18" charset="0"/>
                <a:cs typeface="Times New Roman" pitchFamily="18" charset="0"/>
              </a:rPr>
              <a:t>ّ</a:t>
            </a:r>
            <a:r>
              <a:rPr lang="fr-FR" sz="2800" b="1" u="sng" dirty="0" err="1" smtClean="0">
                <a:solidFill>
                  <a:schemeClr val="accent1">
                    <a:lumMod val="50000"/>
                  </a:schemeClr>
                </a:solidFill>
                <a:latin typeface="Times New Roman" pitchFamily="18" charset="0"/>
                <a:cs typeface="Times New Roman" pitchFamily="18" charset="0"/>
              </a:rPr>
              <a:t>انوي</a:t>
            </a:r>
            <a:r>
              <a:rPr lang="fr-FR" sz="2800" b="1" u="sng" dirty="0" smtClean="0">
                <a:solidFill>
                  <a:schemeClr val="accent1">
                    <a:lumMod val="50000"/>
                  </a:schemeClr>
                </a:solidFill>
                <a:latin typeface="Times New Roman" pitchFamily="18" charset="0"/>
                <a:cs typeface="Times New Roman" pitchFamily="18" charset="0"/>
              </a:rPr>
              <a:t>ّة </a:t>
            </a:r>
            <a:r>
              <a:rPr lang="fr-FR" sz="2800" b="1" u="sng" dirty="0" err="1" smtClean="0">
                <a:solidFill>
                  <a:schemeClr val="accent1">
                    <a:lumMod val="50000"/>
                  </a:schemeClr>
                </a:solidFill>
                <a:latin typeface="Times New Roman" pitchFamily="18" charset="0"/>
                <a:cs typeface="Times New Roman" pitchFamily="18" charset="0"/>
              </a:rPr>
              <a:t>العليا</a:t>
            </a:r>
            <a:r>
              <a:rPr lang="fr-FR" sz="2800" b="1" u="sng" dirty="0" smtClean="0">
                <a:solidFill>
                  <a:schemeClr val="accent1">
                    <a:lumMod val="50000"/>
                  </a:schemeClr>
                </a:solidFill>
                <a:latin typeface="Times New Roman" pitchFamily="18" charset="0"/>
                <a:cs typeface="Times New Roman" pitchFamily="18" charset="0"/>
              </a:rPr>
              <a:t>/</a:t>
            </a:r>
            <a:r>
              <a:rPr lang="fr-FR" sz="2800" b="1" u="sng" dirty="0" err="1" smtClean="0">
                <a:solidFill>
                  <a:schemeClr val="accent1">
                    <a:lumMod val="50000"/>
                  </a:schemeClr>
                </a:solidFill>
                <a:latin typeface="Times New Roman" pitchFamily="18" charset="0"/>
                <a:cs typeface="Times New Roman" pitchFamily="18" charset="0"/>
              </a:rPr>
              <a:t>أو</a:t>
            </a:r>
            <a:r>
              <a:rPr lang="fr-FR" sz="2800" b="1" u="sng" dirty="0" smtClean="0">
                <a:solidFill>
                  <a:schemeClr val="accent1">
                    <a:lumMod val="50000"/>
                  </a:schemeClr>
                </a:solidFill>
                <a:latin typeface="Times New Roman" pitchFamily="18" charset="0"/>
                <a:cs typeface="Times New Roman" pitchFamily="18" charset="0"/>
              </a:rPr>
              <a:t>/ </a:t>
            </a:r>
            <a:r>
              <a:rPr lang="fr-FR" sz="2800" b="1" u="sng" dirty="0" err="1" smtClean="0">
                <a:solidFill>
                  <a:schemeClr val="accent1">
                    <a:lumMod val="50000"/>
                  </a:schemeClr>
                </a:solidFill>
                <a:latin typeface="Times New Roman" pitchFamily="18" charset="0"/>
                <a:cs typeface="Times New Roman" pitchFamily="18" charset="0"/>
              </a:rPr>
              <a:t>المدرسة</a:t>
            </a:r>
            <a:r>
              <a:rPr lang="fr-FR" sz="2800" b="1" u="sng" dirty="0" smtClean="0">
                <a:solidFill>
                  <a:schemeClr val="accent1">
                    <a:lumMod val="50000"/>
                  </a:schemeClr>
                </a:solidFill>
                <a:latin typeface="Times New Roman" pitchFamily="18" charset="0"/>
                <a:cs typeface="Times New Roman" pitchFamily="18" charset="0"/>
              </a:rPr>
              <a:t> </a:t>
            </a:r>
            <a:r>
              <a:rPr lang="fr-FR" sz="2800" b="1" u="sng" dirty="0" err="1" smtClean="0">
                <a:solidFill>
                  <a:schemeClr val="accent1">
                    <a:lumMod val="50000"/>
                  </a:schemeClr>
                </a:solidFill>
                <a:latin typeface="Times New Roman" pitchFamily="18" charset="0"/>
                <a:cs typeface="Times New Roman" pitchFamily="18" charset="0"/>
              </a:rPr>
              <a:t>المهني</a:t>
            </a:r>
            <a:r>
              <a:rPr lang="fr-FR" sz="2800" b="1" u="sng" dirty="0" smtClean="0">
                <a:solidFill>
                  <a:schemeClr val="accent1">
                    <a:lumMod val="50000"/>
                  </a:schemeClr>
                </a:solidFill>
                <a:latin typeface="Times New Roman" pitchFamily="18" charset="0"/>
                <a:cs typeface="Times New Roman" pitchFamily="18" charset="0"/>
              </a:rPr>
              <a:t>ّة</a:t>
            </a:r>
            <a:r>
              <a:rPr lang="fr-FR" sz="3600" b="1" dirty="0" smtClean="0">
                <a:solidFill>
                  <a:schemeClr val="accent1">
                    <a:lumMod val="50000"/>
                  </a:schemeClr>
                </a:solidFill>
              </a:rPr>
              <a:t>:</a:t>
            </a:r>
            <a:endParaRPr lang="fr-FR" sz="2000" dirty="0" smtClean="0">
              <a:solidFill>
                <a:schemeClr val="accent1">
                  <a:lumMod val="50000"/>
                </a:schemeClr>
              </a:solidFill>
            </a:endParaRPr>
          </a:p>
          <a:p>
            <a:pPr lvl="1" algn="r" rtl="1"/>
            <a:r>
              <a:rPr lang="fr-FR" b="1" dirty="0" err="1" smtClean="0"/>
              <a:t>الث</a:t>
            </a:r>
            <a:r>
              <a:rPr lang="fr-FR" b="1" dirty="0" smtClean="0"/>
              <a:t>ّ</a:t>
            </a:r>
            <a:r>
              <a:rPr lang="fr-FR" b="1" dirty="0" err="1" smtClean="0"/>
              <a:t>انوي</a:t>
            </a:r>
            <a:r>
              <a:rPr lang="fr-FR" b="1" dirty="0" smtClean="0"/>
              <a:t>ّة </a:t>
            </a:r>
            <a:r>
              <a:rPr lang="fr-FR" b="1" dirty="0" err="1" smtClean="0"/>
              <a:t>العليا</a:t>
            </a:r>
            <a:r>
              <a:rPr lang="fr-FR" b="1" dirty="0" smtClean="0"/>
              <a:t>:  </a:t>
            </a:r>
            <a:r>
              <a:rPr lang="fr-FR" dirty="0" err="1" smtClean="0"/>
              <a:t>الت</a:t>
            </a:r>
            <a:r>
              <a:rPr lang="fr-FR" dirty="0" smtClean="0"/>
              <a:t>ّ</a:t>
            </a:r>
            <a:r>
              <a:rPr lang="fr-FR" dirty="0" err="1" smtClean="0"/>
              <a:t>عليم</a:t>
            </a:r>
            <a:r>
              <a:rPr lang="fr-FR" dirty="0" smtClean="0"/>
              <a:t> </a:t>
            </a:r>
            <a:r>
              <a:rPr lang="fr-FR" dirty="0" err="1" smtClean="0"/>
              <a:t>الث</a:t>
            </a:r>
            <a:r>
              <a:rPr lang="fr-FR" dirty="0" smtClean="0"/>
              <a:t>ّ</a:t>
            </a:r>
            <a:r>
              <a:rPr lang="fr-FR" dirty="0" err="1" smtClean="0"/>
              <a:t>انوي</a:t>
            </a:r>
            <a:r>
              <a:rPr lang="fr-FR" dirty="0" smtClean="0"/>
              <a:t> </a:t>
            </a:r>
            <a:r>
              <a:rPr lang="fr-FR" dirty="0" err="1" smtClean="0"/>
              <a:t>ليس</a:t>
            </a:r>
            <a:r>
              <a:rPr lang="fr-FR" dirty="0" smtClean="0"/>
              <a:t> </a:t>
            </a:r>
            <a:r>
              <a:rPr lang="fr-FR" dirty="0" err="1" smtClean="0"/>
              <a:t>إلزامي</a:t>
            </a:r>
            <a:r>
              <a:rPr lang="fr-FR" dirty="0" smtClean="0"/>
              <a:t>ّا </a:t>
            </a:r>
            <a:r>
              <a:rPr lang="fr-FR" dirty="0" err="1" smtClean="0"/>
              <a:t>ويدوم</a:t>
            </a:r>
            <a:r>
              <a:rPr lang="fr-FR" dirty="0" smtClean="0"/>
              <a:t> </a:t>
            </a:r>
            <a:r>
              <a:rPr lang="fr-FR" dirty="0" err="1" smtClean="0"/>
              <a:t>من</a:t>
            </a:r>
            <a:r>
              <a:rPr lang="fr-FR" dirty="0" smtClean="0"/>
              <a:t> 3 </a:t>
            </a:r>
            <a:r>
              <a:rPr lang="fr-FR" dirty="0" err="1" smtClean="0"/>
              <a:t>إلى</a:t>
            </a:r>
            <a:r>
              <a:rPr lang="fr-FR" dirty="0" smtClean="0"/>
              <a:t> 4سنوات </a:t>
            </a:r>
            <a:r>
              <a:rPr lang="ar-TN" dirty="0" smtClean="0"/>
              <a:t>(</a:t>
            </a:r>
            <a:r>
              <a:rPr lang="fr-FR" sz="2400" dirty="0" smtClean="0">
                <a:latin typeface="Arial" pitchFamily="34" charset="0"/>
                <a:cs typeface="Arial" pitchFamily="34" charset="0"/>
              </a:rPr>
              <a:t>3سنوات </a:t>
            </a:r>
            <a:r>
              <a:rPr lang="fr-FR" sz="2400" dirty="0" err="1" smtClean="0">
                <a:latin typeface="Arial" pitchFamily="34" charset="0"/>
                <a:cs typeface="Arial" pitchFamily="34" charset="0"/>
              </a:rPr>
              <a:t>اعتيادي</a:t>
            </a:r>
            <a:r>
              <a:rPr lang="fr-FR" sz="2400" dirty="0" smtClean="0">
                <a:latin typeface="Arial" pitchFamily="34" charset="0"/>
                <a:cs typeface="Arial" pitchFamily="34" charset="0"/>
              </a:rPr>
              <a:t>ّا </a:t>
            </a:r>
            <a:r>
              <a:rPr lang="fr-FR" sz="2400" dirty="0" err="1" smtClean="0">
                <a:latin typeface="Arial" pitchFamily="34" charset="0"/>
                <a:cs typeface="Arial" pitchFamily="34" charset="0"/>
              </a:rPr>
              <a:t>ويمكن</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للبعض</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تكميل</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سنة</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رابعة</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لإتمام</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المنهج</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المقر</a:t>
            </a:r>
            <a:r>
              <a:rPr lang="fr-FR" sz="2400" dirty="0" smtClean="0">
                <a:latin typeface="Arial" pitchFamily="34" charset="0"/>
                <a:cs typeface="Arial" pitchFamily="34" charset="0"/>
              </a:rPr>
              <a:t>ّر</a:t>
            </a:r>
            <a:r>
              <a:rPr lang="fr-FR" dirty="0" smtClean="0"/>
              <a:t>... </a:t>
            </a:r>
            <a:r>
              <a:rPr lang="ar-TN" dirty="0" smtClean="0"/>
              <a:t>)</a:t>
            </a:r>
            <a:r>
              <a:rPr lang="fr-FR" dirty="0" err="1" smtClean="0"/>
              <a:t>هذه</a:t>
            </a:r>
            <a:r>
              <a:rPr lang="fr-FR" dirty="0" smtClean="0"/>
              <a:t> </a:t>
            </a:r>
            <a:r>
              <a:rPr lang="fr-FR" dirty="0" err="1" smtClean="0"/>
              <a:t>المرحلة</a:t>
            </a:r>
            <a:r>
              <a:rPr lang="fr-FR" dirty="0" smtClean="0"/>
              <a:t> </a:t>
            </a:r>
            <a:r>
              <a:rPr lang="fr-FR" dirty="0" err="1" smtClean="0"/>
              <a:t>تهي</a:t>
            </a:r>
            <a:r>
              <a:rPr lang="fr-FR" dirty="0" smtClean="0"/>
              <a:t>ّئ </a:t>
            </a:r>
            <a:r>
              <a:rPr lang="fr-FR" dirty="0" err="1" smtClean="0"/>
              <a:t>الط</a:t>
            </a:r>
            <a:r>
              <a:rPr lang="fr-FR" dirty="0" smtClean="0"/>
              <a:t>ّ</a:t>
            </a:r>
            <a:r>
              <a:rPr lang="fr-FR" dirty="0" err="1" smtClean="0"/>
              <a:t>لبة</a:t>
            </a:r>
            <a:r>
              <a:rPr lang="fr-FR" dirty="0" smtClean="0"/>
              <a:t> </a:t>
            </a:r>
            <a:r>
              <a:rPr lang="fr-FR" dirty="0" err="1" smtClean="0"/>
              <a:t>للتعليم</a:t>
            </a:r>
            <a:r>
              <a:rPr lang="fr-FR" dirty="0" smtClean="0"/>
              <a:t> </a:t>
            </a:r>
            <a:r>
              <a:rPr lang="fr-FR" dirty="0" err="1" smtClean="0"/>
              <a:t>الجامعي</a:t>
            </a:r>
            <a:r>
              <a:rPr lang="fr-FR" dirty="0" smtClean="0"/>
              <a:t>،</a:t>
            </a:r>
            <a:r>
              <a:rPr lang="fr-FR" dirty="0" err="1" smtClean="0"/>
              <a:t>حيث</a:t>
            </a:r>
            <a:r>
              <a:rPr lang="fr-FR" dirty="0" smtClean="0"/>
              <a:t> </a:t>
            </a:r>
            <a:r>
              <a:rPr lang="fr-FR" dirty="0" err="1" smtClean="0"/>
              <a:t>تتو</a:t>
            </a:r>
            <a:r>
              <a:rPr lang="fr-FR" dirty="0" smtClean="0"/>
              <a:t>ّج </a:t>
            </a:r>
            <a:r>
              <a:rPr lang="fr-FR" dirty="0" err="1" smtClean="0"/>
              <a:t>في</a:t>
            </a:r>
            <a:r>
              <a:rPr lang="fr-FR" dirty="0" smtClean="0"/>
              <a:t> </a:t>
            </a:r>
            <a:r>
              <a:rPr lang="fr-FR" dirty="0" err="1" smtClean="0"/>
              <a:t>نهايتها</a:t>
            </a:r>
            <a:r>
              <a:rPr lang="fr-FR" dirty="0" smtClean="0"/>
              <a:t> </a:t>
            </a:r>
            <a:r>
              <a:rPr lang="fr-FR" dirty="0" err="1" smtClean="0"/>
              <a:t>باختبار</a:t>
            </a:r>
            <a:r>
              <a:rPr lang="fr-FR" dirty="0" smtClean="0"/>
              <a:t> </a:t>
            </a:r>
            <a:r>
              <a:rPr lang="fr-FR" dirty="0" err="1" smtClean="0"/>
              <a:t>وطني</a:t>
            </a:r>
            <a:r>
              <a:rPr lang="fr-FR" dirty="0" smtClean="0"/>
              <a:t> </a:t>
            </a:r>
            <a:r>
              <a:rPr lang="fr-FR" dirty="0" err="1" smtClean="0"/>
              <a:t>للت</a:t>
            </a:r>
            <a:r>
              <a:rPr lang="fr-FR" dirty="0" smtClean="0"/>
              <a:t>ّ</a:t>
            </a:r>
            <a:r>
              <a:rPr lang="fr-FR" dirty="0" err="1" smtClean="0"/>
              <a:t>سجيل</a:t>
            </a:r>
            <a:r>
              <a:rPr lang="fr-FR" dirty="0" smtClean="0"/>
              <a:t> </a:t>
            </a:r>
            <a:r>
              <a:rPr lang="fr-FR" dirty="0" err="1" smtClean="0"/>
              <a:t>في</a:t>
            </a:r>
            <a:r>
              <a:rPr lang="fr-FR" dirty="0" smtClean="0"/>
              <a:t> </a:t>
            </a:r>
            <a:r>
              <a:rPr lang="fr-FR" dirty="0" err="1" smtClean="0"/>
              <a:t>الت</a:t>
            </a:r>
            <a:r>
              <a:rPr lang="fr-FR" dirty="0" smtClean="0"/>
              <a:t>ّ</a:t>
            </a:r>
            <a:r>
              <a:rPr lang="fr-FR" dirty="0" err="1" smtClean="0"/>
              <a:t>عليم</a:t>
            </a:r>
            <a:r>
              <a:rPr lang="fr-FR" dirty="0" smtClean="0"/>
              <a:t> </a:t>
            </a:r>
            <a:r>
              <a:rPr lang="fr-FR" dirty="0" err="1" smtClean="0"/>
              <a:t>الجامعي</a:t>
            </a:r>
            <a:r>
              <a:rPr lang="fr-FR" dirty="0" smtClean="0"/>
              <a:t>. </a:t>
            </a:r>
            <a:r>
              <a:rPr lang="fr-FR" dirty="0" err="1" smtClean="0"/>
              <a:t>ويعتبر</a:t>
            </a:r>
            <a:r>
              <a:rPr lang="fr-FR" dirty="0" smtClean="0"/>
              <a:t>  </a:t>
            </a:r>
            <a:r>
              <a:rPr lang="fr-FR" dirty="0" err="1" smtClean="0"/>
              <a:t>الانتماء</a:t>
            </a:r>
            <a:r>
              <a:rPr lang="fr-FR" dirty="0" smtClean="0"/>
              <a:t> </a:t>
            </a:r>
            <a:r>
              <a:rPr lang="fr-FR" dirty="0" err="1" smtClean="0"/>
              <a:t>للت</a:t>
            </a:r>
            <a:r>
              <a:rPr lang="fr-FR" dirty="0" smtClean="0"/>
              <a:t>ّ</a:t>
            </a:r>
            <a:r>
              <a:rPr lang="fr-FR" dirty="0" err="1" smtClean="0"/>
              <a:t>عليم</a:t>
            </a:r>
            <a:r>
              <a:rPr lang="fr-FR" dirty="0" smtClean="0"/>
              <a:t> </a:t>
            </a:r>
            <a:r>
              <a:rPr lang="fr-FR" dirty="0" err="1" smtClean="0"/>
              <a:t>الجامعي</a:t>
            </a:r>
            <a:r>
              <a:rPr lang="fr-FR" dirty="0" smtClean="0"/>
              <a:t> </a:t>
            </a:r>
            <a:r>
              <a:rPr lang="fr-FR" dirty="0" err="1" smtClean="0"/>
              <a:t>حدث</a:t>
            </a:r>
            <a:r>
              <a:rPr lang="fr-FR" dirty="0" smtClean="0"/>
              <a:t> </a:t>
            </a:r>
            <a:r>
              <a:rPr lang="fr-FR" dirty="0" err="1" smtClean="0"/>
              <a:t>معتبر</a:t>
            </a:r>
            <a:r>
              <a:rPr lang="fr-FR" dirty="0" smtClean="0"/>
              <a:t> </a:t>
            </a:r>
            <a:r>
              <a:rPr lang="fr-FR" dirty="0" err="1" smtClean="0"/>
              <a:t>اجتماعي</a:t>
            </a:r>
            <a:r>
              <a:rPr lang="fr-FR" dirty="0" smtClean="0"/>
              <a:t>ّا.</a:t>
            </a:r>
          </a:p>
          <a:p>
            <a:pPr lvl="1" algn="r" rtl="1"/>
            <a:r>
              <a:rPr lang="en-US" b="1" dirty="0" smtClean="0"/>
              <a:t> </a:t>
            </a:r>
            <a:r>
              <a:rPr lang="fr-FR" b="1" dirty="0" err="1" smtClean="0"/>
              <a:t>المدرسة</a:t>
            </a:r>
            <a:r>
              <a:rPr lang="fr-FR" b="1" dirty="0" smtClean="0"/>
              <a:t> </a:t>
            </a:r>
            <a:r>
              <a:rPr lang="fr-FR" b="1" dirty="0" err="1" smtClean="0"/>
              <a:t>المهني</a:t>
            </a:r>
            <a:r>
              <a:rPr lang="fr-FR" b="1" dirty="0" smtClean="0"/>
              <a:t>ّة:  </a:t>
            </a:r>
            <a:r>
              <a:rPr lang="fr-FR" dirty="0" err="1" smtClean="0"/>
              <a:t>تختص</a:t>
            </a:r>
            <a:r>
              <a:rPr lang="fr-FR" dirty="0" smtClean="0"/>
              <a:t>ّ </a:t>
            </a:r>
            <a:r>
              <a:rPr lang="fr-FR" dirty="0" err="1" smtClean="0"/>
              <a:t>بتنمية</a:t>
            </a:r>
            <a:r>
              <a:rPr lang="fr-FR" dirty="0" smtClean="0"/>
              <a:t> </a:t>
            </a:r>
            <a:r>
              <a:rPr lang="fr-FR" dirty="0" err="1" smtClean="0"/>
              <a:t>مختلف</a:t>
            </a:r>
            <a:r>
              <a:rPr lang="fr-FR" dirty="0" smtClean="0"/>
              <a:t> </a:t>
            </a:r>
            <a:r>
              <a:rPr lang="fr-FR" dirty="0" err="1" smtClean="0"/>
              <a:t>الكفايات</a:t>
            </a:r>
            <a:r>
              <a:rPr lang="fr-FR" dirty="0" smtClean="0"/>
              <a:t> </a:t>
            </a:r>
            <a:r>
              <a:rPr lang="fr-FR" dirty="0" err="1" smtClean="0"/>
              <a:t>المهني</a:t>
            </a:r>
            <a:r>
              <a:rPr lang="fr-FR" dirty="0" smtClean="0"/>
              <a:t>ّة </a:t>
            </a:r>
            <a:r>
              <a:rPr lang="fr-FR" dirty="0" err="1" smtClean="0"/>
              <a:t>ولا</a:t>
            </a:r>
            <a:r>
              <a:rPr lang="fr-FR" dirty="0" smtClean="0"/>
              <a:t> </a:t>
            </a:r>
            <a:r>
              <a:rPr lang="fr-FR" dirty="0" err="1" smtClean="0"/>
              <a:t>تحض</a:t>
            </a:r>
            <a:r>
              <a:rPr lang="fr-FR" dirty="0" smtClean="0"/>
              <a:t>ّر </a:t>
            </a:r>
            <a:r>
              <a:rPr lang="fr-FR" dirty="0" err="1" smtClean="0"/>
              <a:t>للمرحلة</a:t>
            </a:r>
            <a:r>
              <a:rPr lang="fr-FR" dirty="0" smtClean="0"/>
              <a:t> </a:t>
            </a:r>
            <a:r>
              <a:rPr lang="fr-FR" dirty="0" err="1" smtClean="0"/>
              <a:t>الجامعي</a:t>
            </a:r>
            <a:r>
              <a:rPr lang="fr-FR" dirty="0" smtClean="0"/>
              <a:t>ّة </a:t>
            </a:r>
            <a:r>
              <a:rPr lang="fr-FR" dirty="0" err="1" smtClean="0"/>
              <a:t>كما</a:t>
            </a:r>
            <a:r>
              <a:rPr lang="fr-FR" dirty="0" smtClean="0"/>
              <a:t> </a:t>
            </a:r>
            <a:r>
              <a:rPr lang="fr-FR" dirty="0" err="1" smtClean="0"/>
              <a:t>لاتستوجب</a:t>
            </a:r>
            <a:r>
              <a:rPr lang="fr-FR" dirty="0" smtClean="0"/>
              <a:t> </a:t>
            </a:r>
            <a:r>
              <a:rPr lang="fr-FR" dirty="0" err="1" smtClean="0"/>
              <a:t>أي</a:t>
            </a:r>
            <a:r>
              <a:rPr lang="fr-FR" dirty="0" smtClean="0"/>
              <a:t>ّ </a:t>
            </a:r>
            <a:r>
              <a:rPr lang="fr-FR" dirty="0" err="1" smtClean="0"/>
              <a:t>اختبار</a:t>
            </a:r>
            <a:r>
              <a:rPr lang="fr-FR" dirty="0" smtClean="0"/>
              <a:t> </a:t>
            </a:r>
            <a:r>
              <a:rPr lang="fr-FR" dirty="0" err="1" smtClean="0"/>
              <a:t>وطني</a:t>
            </a:r>
            <a:r>
              <a:rPr lang="fr-FR" dirty="0" smtClean="0"/>
              <a:t>..</a:t>
            </a:r>
            <a:endParaRPr lang="fr-FR"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1052736"/>
            <a:ext cx="8229600" cy="5072098"/>
          </a:xfrm>
          <a:noFill/>
          <a:ln w="57150">
            <a:noFill/>
          </a:ln>
        </p:spPr>
        <p:txBody>
          <a:bodyPr/>
          <a:lstStyle/>
          <a:p>
            <a:pPr algn="r" rtl="1"/>
            <a:endParaRPr lang="ar-TN" sz="3600" b="1" dirty="0" smtClean="0"/>
          </a:p>
          <a:p>
            <a:pPr algn="r" rtl="1"/>
            <a:r>
              <a:rPr lang="fr-FR" sz="3600" b="1" dirty="0" err="1" smtClean="0">
                <a:solidFill>
                  <a:srgbClr val="FF0000"/>
                </a:solidFill>
              </a:rPr>
              <a:t>التعليم</a:t>
            </a:r>
            <a:r>
              <a:rPr lang="fr-FR" sz="3600" b="1" dirty="0" smtClean="0">
                <a:solidFill>
                  <a:srgbClr val="FF0000"/>
                </a:solidFill>
              </a:rPr>
              <a:t> </a:t>
            </a:r>
            <a:r>
              <a:rPr lang="fr-FR" sz="3600" b="1" dirty="0" err="1" smtClean="0">
                <a:solidFill>
                  <a:srgbClr val="FF0000"/>
                </a:solidFill>
              </a:rPr>
              <a:t>العالي</a:t>
            </a:r>
            <a:r>
              <a:rPr lang="fr-FR" sz="3600" b="1" dirty="0" smtClean="0">
                <a:solidFill>
                  <a:srgbClr val="FF0000"/>
                </a:solidFill>
              </a:rPr>
              <a:t>/</a:t>
            </a:r>
            <a:r>
              <a:rPr lang="fr-FR" sz="3600" b="1" dirty="0" err="1" smtClean="0">
                <a:solidFill>
                  <a:srgbClr val="FF0000"/>
                </a:solidFill>
              </a:rPr>
              <a:t>الجامعي</a:t>
            </a:r>
            <a:endParaRPr lang="fr-FR" sz="3600" b="1" dirty="0" smtClean="0">
              <a:solidFill>
                <a:srgbClr val="FF0000"/>
              </a:solidFill>
            </a:endParaRPr>
          </a:p>
          <a:p>
            <a:pPr algn="r" rtl="1">
              <a:buNone/>
            </a:pPr>
            <a:r>
              <a:rPr lang="fr-FR" sz="3600" b="1" dirty="0" smtClean="0">
                <a:solidFill>
                  <a:schemeClr val="accent1">
                    <a:lumMod val="50000"/>
                  </a:schemeClr>
                </a:solidFill>
              </a:rPr>
              <a:t>  </a:t>
            </a:r>
            <a:r>
              <a:rPr lang="fr-FR" sz="3600" b="1" dirty="0" smtClean="0"/>
              <a:t> </a:t>
            </a:r>
            <a:r>
              <a:rPr lang="fr-FR" sz="3600" dirty="0" err="1" smtClean="0"/>
              <a:t>يحصل</a:t>
            </a:r>
            <a:r>
              <a:rPr lang="fr-FR" sz="3600" dirty="0" smtClean="0"/>
              <a:t> </a:t>
            </a:r>
            <a:r>
              <a:rPr lang="fr-FR" sz="3600" dirty="0" err="1" smtClean="0"/>
              <a:t>في</a:t>
            </a:r>
            <a:r>
              <a:rPr lang="fr-FR" sz="3600" dirty="0" smtClean="0"/>
              <a:t> </a:t>
            </a:r>
            <a:r>
              <a:rPr lang="fr-FR" sz="3600" dirty="0" err="1" smtClean="0"/>
              <a:t>مستوى</a:t>
            </a:r>
            <a:r>
              <a:rPr lang="fr-FR" sz="3600" dirty="0" smtClean="0"/>
              <a:t> </a:t>
            </a:r>
            <a:r>
              <a:rPr lang="fr-FR" sz="3600" dirty="0" err="1" smtClean="0"/>
              <a:t>الجامعات</a:t>
            </a:r>
            <a:r>
              <a:rPr lang="fr-FR" sz="3600" dirty="0" smtClean="0"/>
              <a:t> </a:t>
            </a:r>
            <a:r>
              <a:rPr lang="fr-FR" sz="3600" dirty="0" err="1" smtClean="0"/>
              <a:t>الت</a:t>
            </a:r>
            <a:r>
              <a:rPr lang="fr-FR" sz="3600" dirty="0" smtClean="0"/>
              <a:t>ّي </a:t>
            </a:r>
            <a:r>
              <a:rPr lang="fr-FR" sz="3600" dirty="0" err="1" smtClean="0"/>
              <a:t>تضمن</a:t>
            </a:r>
            <a:r>
              <a:rPr lang="fr-FR" sz="3600" dirty="0" smtClean="0"/>
              <a:t> </a:t>
            </a:r>
            <a:r>
              <a:rPr lang="fr-FR" sz="3600" dirty="0" err="1" smtClean="0"/>
              <a:t>تعليما</a:t>
            </a:r>
            <a:r>
              <a:rPr lang="fr-FR" sz="3600" dirty="0" smtClean="0"/>
              <a:t> </a:t>
            </a:r>
            <a:r>
              <a:rPr lang="fr-FR" sz="3600" dirty="0" err="1" smtClean="0"/>
              <a:t>اكاديمي</a:t>
            </a:r>
            <a:r>
              <a:rPr lang="fr-FR" sz="3600" dirty="0" smtClean="0"/>
              <a:t>ّا </a:t>
            </a:r>
            <a:r>
              <a:rPr lang="fr-FR" sz="3600" dirty="0" err="1" smtClean="0"/>
              <a:t>يرك</a:t>
            </a:r>
            <a:r>
              <a:rPr lang="fr-FR" sz="3600" dirty="0" smtClean="0"/>
              <a:t>ّز </a:t>
            </a:r>
            <a:r>
              <a:rPr lang="fr-FR" sz="3600" dirty="0" err="1" smtClean="0"/>
              <a:t>اكثر</a:t>
            </a:r>
            <a:r>
              <a:rPr lang="fr-FR" sz="3600" dirty="0" smtClean="0"/>
              <a:t> </a:t>
            </a:r>
            <a:r>
              <a:rPr lang="fr-FR" sz="3600" dirty="0" err="1" smtClean="0"/>
              <a:t>على</a:t>
            </a:r>
            <a:r>
              <a:rPr lang="fr-FR" sz="3600" dirty="0" smtClean="0"/>
              <a:t> </a:t>
            </a:r>
            <a:r>
              <a:rPr lang="fr-FR" sz="3600" dirty="0" err="1" smtClean="0"/>
              <a:t>البحث</a:t>
            </a:r>
            <a:r>
              <a:rPr lang="fr-FR" sz="3600" dirty="0" smtClean="0"/>
              <a:t> </a:t>
            </a:r>
            <a:r>
              <a:rPr lang="fr-FR" sz="3600" dirty="0" err="1" smtClean="0"/>
              <a:t>والد</a:t>
            </a:r>
            <a:r>
              <a:rPr lang="fr-FR" sz="3600" dirty="0" smtClean="0"/>
              <a:t>ّ</a:t>
            </a:r>
            <a:r>
              <a:rPr lang="fr-FR" sz="3600" dirty="0" err="1" smtClean="0"/>
              <a:t>راسة</a:t>
            </a:r>
            <a:r>
              <a:rPr lang="fr-FR" sz="3600" dirty="0" smtClean="0"/>
              <a:t> </a:t>
            </a:r>
            <a:r>
              <a:rPr lang="fr-FR" sz="3600" dirty="0" err="1" smtClean="0"/>
              <a:t>الن</a:t>
            </a:r>
            <a:r>
              <a:rPr lang="fr-FR" sz="3600" dirty="0" smtClean="0"/>
              <a:t>ّ</a:t>
            </a:r>
            <a:r>
              <a:rPr lang="fr-FR" sz="3600" dirty="0" err="1" smtClean="0"/>
              <a:t>ظري</a:t>
            </a:r>
            <a:r>
              <a:rPr lang="fr-FR" sz="3600" dirty="0" smtClean="0"/>
              <a:t>ّة، </a:t>
            </a:r>
            <a:r>
              <a:rPr lang="fr-FR" sz="3600" dirty="0" err="1" smtClean="0"/>
              <a:t>وعلى</a:t>
            </a:r>
            <a:r>
              <a:rPr lang="fr-FR" sz="3600" dirty="0" smtClean="0"/>
              <a:t> </a:t>
            </a:r>
            <a:r>
              <a:rPr lang="fr-FR" sz="3600" dirty="0" err="1" smtClean="0"/>
              <a:t>مستوى</a:t>
            </a:r>
            <a:r>
              <a:rPr lang="fr-FR" sz="3600" dirty="0" smtClean="0"/>
              <a:t> </a:t>
            </a:r>
            <a:r>
              <a:rPr lang="fr-FR" sz="3600" dirty="0" err="1" smtClean="0"/>
              <a:t>المدارس</a:t>
            </a:r>
            <a:r>
              <a:rPr lang="fr-FR" sz="3600" dirty="0" smtClean="0"/>
              <a:t> </a:t>
            </a:r>
            <a:r>
              <a:rPr lang="fr-FR" sz="3600" dirty="0" err="1" smtClean="0"/>
              <a:t>العليا</a:t>
            </a:r>
            <a:r>
              <a:rPr lang="fr-FR" sz="3600" dirty="0" smtClean="0"/>
              <a:t> "</a:t>
            </a:r>
            <a:r>
              <a:rPr lang="fr-FR" sz="3600" dirty="0" err="1" smtClean="0"/>
              <a:t>للبوليتكنيك</a:t>
            </a:r>
            <a:r>
              <a:rPr lang="fr-FR" sz="3600" dirty="0" smtClean="0"/>
              <a:t>" </a:t>
            </a:r>
            <a:r>
              <a:rPr lang="fr-FR" sz="3600" dirty="0" err="1" smtClean="0"/>
              <a:t>الت</a:t>
            </a:r>
            <a:r>
              <a:rPr lang="fr-FR" sz="3600" dirty="0" smtClean="0"/>
              <a:t>ّي </a:t>
            </a:r>
            <a:r>
              <a:rPr lang="fr-FR" sz="3600" dirty="0" err="1" smtClean="0"/>
              <a:t>تتكف</a:t>
            </a:r>
            <a:r>
              <a:rPr lang="fr-FR" sz="3600" dirty="0" smtClean="0"/>
              <a:t>ّل </a:t>
            </a:r>
            <a:r>
              <a:rPr lang="fr-FR" sz="3600" dirty="0" err="1" smtClean="0"/>
              <a:t>بالت</a:t>
            </a:r>
            <a:r>
              <a:rPr lang="fr-FR" sz="3600" dirty="0" smtClean="0"/>
              <a:t>ّ</a:t>
            </a:r>
            <a:r>
              <a:rPr lang="fr-FR" sz="3600" dirty="0" err="1" smtClean="0"/>
              <a:t>كوين</a:t>
            </a:r>
            <a:r>
              <a:rPr lang="fr-FR" sz="3600" dirty="0" smtClean="0"/>
              <a:t> </a:t>
            </a:r>
            <a:r>
              <a:rPr lang="fr-FR" sz="3600" dirty="0" err="1" smtClean="0"/>
              <a:t>العملي</a:t>
            </a:r>
            <a:r>
              <a:rPr lang="fr-FR" sz="3600" dirty="0" smtClean="0"/>
              <a:t>ّ </a:t>
            </a:r>
            <a:r>
              <a:rPr lang="fr-FR" sz="3600" dirty="0" err="1" smtClean="0"/>
              <a:t>والت</a:t>
            </a:r>
            <a:r>
              <a:rPr lang="fr-FR" sz="3600" dirty="0" smtClean="0"/>
              <a:t>ّ</a:t>
            </a:r>
            <a:r>
              <a:rPr lang="fr-FR" sz="3600" dirty="0" err="1" smtClean="0"/>
              <a:t>كنولوجي.لمد</a:t>
            </a:r>
            <a:r>
              <a:rPr lang="fr-FR" sz="3600" dirty="0" smtClean="0"/>
              <a:t>ّة </a:t>
            </a:r>
            <a:r>
              <a:rPr lang="fr-FR" sz="3600" dirty="0" err="1" smtClean="0"/>
              <a:t>ما</a:t>
            </a:r>
            <a:r>
              <a:rPr lang="fr-FR" sz="3600" dirty="0" smtClean="0"/>
              <a:t> </a:t>
            </a:r>
            <a:r>
              <a:rPr lang="fr-FR" sz="3600" dirty="0" err="1" smtClean="0"/>
              <a:t>بين</a:t>
            </a:r>
            <a:r>
              <a:rPr lang="fr-FR" sz="3600" dirty="0" smtClean="0"/>
              <a:t> 3و4 </a:t>
            </a:r>
            <a:r>
              <a:rPr lang="fr-FR" sz="3600" dirty="0" err="1" smtClean="0"/>
              <a:t>سنوات</a:t>
            </a:r>
            <a:r>
              <a:rPr lang="fr-FR" sz="3600" dirty="0" smtClean="0"/>
              <a:t> </a:t>
            </a:r>
            <a:r>
              <a:rPr lang="fr-FR" sz="3600" dirty="0" err="1" smtClean="0"/>
              <a:t>لشهادة</a:t>
            </a:r>
            <a:r>
              <a:rPr lang="fr-FR" sz="3600" dirty="0" smtClean="0"/>
              <a:t> </a:t>
            </a:r>
            <a:r>
              <a:rPr lang="fr-FR" sz="3600" dirty="0" err="1" smtClean="0"/>
              <a:t>المرحلة</a:t>
            </a:r>
            <a:r>
              <a:rPr lang="fr-FR" sz="3600" dirty="0" smtClean="0"/>
              <a:t> </a:t>
            </a:r>
            <a:r>
              <a:rPr lang="fr-FR" sz="3600" dirty="0" err="1" smtClean="0"/>
              <a:t>أو</a:t>
            </a:r>
            <a:r>
              <a:rPr lang="fr-FR" sz="3600" dirty="0" smtClean="0"/>
              <a:t> </a:t>
            </a:r>
            <a:r>
              <a:rPr lang="fr-FR" sz="3600" dirty="0" err="1" smtClean="0"/>
              <a:t>أكثر</a:t>
            </a:r>
            <a:r>
              <a:rPr lang="fr-FR" sz="3600" dirty="0" smtClean="0"/>
              <a:t> </a:t>
            </a:r>
            <a:r>
              <a:rPr lang="fr-FR" sz="3600" dirty="0" err="1" smtClean="0"/>
              <a:t>بالن</a:t>
            </a:r>
            <a:r>
              <a:rPr lang="fr-FR" sz="3600" dirty="0" smtClean="0"/>
              <a:t>ّ</a:t>
            </a:r>
            <a:r>
              <a:rPr lang="fr-FR" sz="3600" dirty="0" err="1" smtClean="0"/>
              <a:t>سبة</a:t>
            </a:r>
            <a:r>
              <a:rPr lang="fr-FR" sz="3600" dirty="0" smtClean="0"/>
              <a:t> </a:t>
            </a:r>
            <a:r>
              <a:rPr lang="fr-FR" sz="3600" dirty="0" err="1" smtClean="0"/>
              <a:t>للتعم</a:t>
            </a:r>
            <a:r>
              <a:rPr lang="fr-FR" sz="3600" dirty="0" smtClean="0"/>
              <a:t>ّق </a:t>
            </a:r>
            <a:r>
              <a:rPr lang="fr-FR" sz="3600" dirty="0" err="1" smtClean="0"/>
              <a:t>والت</a:t>
            </a:r>
            <a:r>
              <a:rPr lang="fr-FR" sz="3600" dirty="0" smtClean="0"/>
              <a:t>ّ</a:t>
            </a:r>
            <a:r>
              <a:rPr lang="fr-FR" sz="3600" dirty="0" err="1" smtClean="0"/>
              <a:t>خصص</a:t>
            </a:r>
            <a:r>
              <a:rPr lang="fr-FR" sz="3600" dirty="0" smtClean="0"/>
              <a:t>ّ </a:t>
            </a:r>
            <a:r>
              <a:rPr lang="fr-FR" sz="3600" dirty="0" err="1" smtClean="0"/>
              <a:t>من</a:t>
            </a:r>
            <a:r>
              <a:rPr lang="fr-FR" sz="3600" dirty="0" smtClean="0"/>
              <a:t> </a:t>
            </a:r>
            <a:r>
              <a:rPr lang="fr-FR" sz="3600" dirty="0" err="1" smtClean="0"/>
              <a:t>الماستر</a:t>
            </a:r>
            <a:r>
              <a:rPr lang="fr-FR" sz="3600" dirty="0" smtClean="0"/>
              <a:t> </a:t>
            </a:r>
            <a:r>
              <a:rPr lang="fr-FR" sz="3600" dirty="0" err="1" smtClean="0"/>
              <a:t>إلى</a:t>
            </a:r>
            <a:r>
              <a:rPr lang="fr-FR" sz="3600" dirty="0" smtClean="0"/>
              <a:t> </a:t>
            </a:r>
            <a:r>
              <a:rPr lang="fr-FR" sz="3600" dirty="0" err="1" smtClean="0"/>
              <a:t>الد</a:t>
            </a:r>
            <a:r>
              <a:rPr lang="fr-FR" sz="3600" dirty="0" smtClean="0"/>
              <a:t>ّ</a:t>
            </a:r>
            <a:r>
              <a:rPr lang="fr-FR" sz="3600" dirty="0" err="1" smtClean="0"/>
              <a:t>كتوراه</a:t>
            </a:r>
            <a:r>
              <a:rPr lang="ar-TN" sz="3600" dirty="0" smtClean="0"/>
              <a:t>...</a:t>
            </a:r>
            <a:endParaRPr lang="fr-FR"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8794" y="274638"/>
            <a:ext cx="4786346" cy="1143000"/>
          </a:xfrm>
          <a:noFill/>
          <a:ln>
            <a:noFill/>
          </a:ln>
        </p:spPr>
        <p:txBody>
          <a:bodyPr/>
          <a:lstStyle/>
          <a:p>
            <a:r>
              <a:rPr lang="ar-TN" smtClean="0">
                <a:solidFill>
                  <a:srgbClr val="FF0000"/>
                </a:solidFill>
                <a:cs typeface="Al-Mothnna" pitchFamily="2" charset="-78"/>
              </a:rPr>
              <a:t>الاختبارات والتّقييم</a:t>
            </a:r>
            <a:endParaRPr lang="fr-FR">
              <a:solidFill>
                <a:srgbClr val="FF0000"/>
              </a:solidFill>
              <a:cs typeface="Al-Mothnna" pitchFamily="2" charset="-78"/>
            </a:endParaRPr>
          </a:p>
        </p:txBody>
      </p:sp>
      <p:sp>
        <p:nvSpPr>
          <p:cNvPr id="3" name="Espace réservé du contenu 2"/>
          <p:cNvSpPr>
            <a:spLocks noGrp="1"/>
          </p:cNvSpPr>
          <p:nvPr>
            <p:ph idx="1"/>
          </p:nvPr>
        </p:nvSpPr>
        <p:spPr>
          <a:noFill/>
          <a:ln w="57150">
            <a:noFill/>
          </a:ln>
        </p:spPr>
        <p:txBody>
          <a:bodyPr/>
          <a:lstStyle/>
          <a:p>
            <a:pPr algn="r" rtl="1"/>
            <a:r>
              <a:rPr lang="fr-FR" dirty="0" err="1" smtClean="0"/>
              <a:t>ليس</a:t>
            </a:r>
            <a:r>
              <a:rPr lang="fr-FR" dirty="0" smtClean="0"/>
              <a:t> </a:t>
            </a:r>
            <a:r>
              <a:rPr lang="fr-FR" dirty="0" err="1" smtClean="0"/>
              <a:t>في</a:t>
            </a:r>
            <a:r>
              <a:rPr lang="fr-FR" dirty="0" smtClean="0"/>
              <a:t> </a:t>
            </a:r>
            <a:r>
              <a:rPr lang="fr-FR" dirty="0" err="1" smtClean="0"/>
              <a:t>فنلندة</a:t>
            </a:r>
            <a:r>
              <a:rPr lang="fr-FR" dirty="0" smtClean="0"/>
              <a:t> </a:t>
            </a:r>
            <a:r>
              <a:rPr lang="fr-FR" dirty="0" err="1" smtClean="0"/>
              <a:t>اختبارات</a:t>
            </a:r>
            <a:r>
              <a:rPr lang="fr-FR" dirty="0" smtClean="0"/>
              <a:t> </a:t>
            </a:r>
            <a:r>
              <a:rPr lang="fr-FR" b="1" dirty="0" err="1" smtClean="0"/>
              <a:t>خلال</a:t>
            </a:r>
            <a:r>
              <a:rPr lang="fr-FR" b="1" dirty="0" smtClean="0"/>
              <a:t> </a:t>
            </a:r>
            <a:r>
              <a:rPr lang="fr-FR" b="1" dirty="0" err="1" smtClean="0"/>
              <a:t>التسع</a:t>
            </a:r>
            <a:r>
              <a:rPr lang="fr-FR" b="1" dirty="0" smtClean="0"/>
              <a:t> </a:t>
            </a:r>
            <a:r>
              <a:rPr lang="fr-FR" b="1" dirty="0" err="1" smtClean="0"/>
              <a:t>السنوات</a:t>
            </a:r>
            <a:r>
              <a:rPr lang="fr-FR" b="1" dirty="0" smtClean="0"/>
              <a:t> </a:t>
            </a:r>
            <a:r>
              <a:rPr lang="fr-FR" b="1" dirty="0" err="1" smtClean="0"/>
              <a:t>الأول</a:t>
            </a:r>
            <a:r>
              <a:rPr lang="ar-TN" b="1" dirty="0" smtClean="0"/>
              <a:t>ى (</a:t>
            </a:r>
            <a:r>
              <a:rPr lang="ar-TN" dirty="0" smtClean="0"/>
              <a:t>مرحلة </a:t>
            </a:r>
            <a:r>
              <a:rPr lang="fr-FR" dirty="0" err="1" smtClean="0"/>
              <a:t>التعليم</a:t>
            </a:r>
            <a:r>
              <a:rPr lang="fr-FR" dirty="0" smtClean="0"/>
              <a:t> </a:t>
            </a:r>
            <a:r>
              <a:rPr lang="fr-FR" dirty="0" err="1" smtClean="0"/>
              <a:t>الأساس</a:t>
            </a:r>
            <a:r>
              <a:rPr lang="ar-TN" dirty="0" smtClean="0"/>
              <a:t>ي</a:t>
            </a:r>
            <a:r>
              <a:rPr lang="fr-FR" dirty="0" smtClean="0"/>
              <a:t> </a:t>
            </a:r>
            <a:r>
              <a:rPr lang="ar-TN" b="1" dirty="0" smtClean="0"/>
              <a:t>)</a:t>
            </a:r>
            <a:r>
              <a:rPr lang="ar-TN" dirty="0" smtClean="0"/>
              <a:t> </a:t>
            </a:r>
            <a:r>
              <a:rPr lang="fr-FR" dirty="0" err="1" smtClean="0"/>
              <a:t>ولكن</a:t>
            </a:r>
            <a:r>
              <a:rPr lang="fr-FR" dirty="0" smtClean="0"/>
              <a:t> </a:t>
            </a:r>
            <a:r>
              <a:rPr lang="fr-FR" dirty="0" err="1" smtClean="0"/>
              <a:t>يقومون</a:t>
            </a:r>
            <a:r>
              <a:rPr lang="fr-FR" dirty="0" smtClean="0"/>
              <a:t> </a:t>
            </a:r>
            <a:r>
              <a:rPr lang="fr-FR" b="1" dirty="0" err="1" smtClean="0"/>
              <a:t>بتقييم</a:t>
            </a:r>
            <a:r>
              <a:rPr lang="fr-FR" b="1" dirty="0" smtClean="0"/>
              <a:t> </a:t>
            </a:r>
            <a:r>
              <a:rPr lang="fr-FR" b="1" dirty="0" err="1" smtClean="0"/>
              <a:t>الأداء</a:t>
            </a:r>
            <a:r>
              <a:rPr lang="fr-FR" b="1" dirty="0" smtClean="0"/>
              <a:t> </a:t>
            </a:r>
            <a:r>
              <a:rPr lang="fr-FR" b="1" dirty="0" err="1" smtClean="0"/>
              <a:t>بناء</a:t>
            </a:r>
            <a:r>
              <a:rPr lang="fr-FR" b="1" dirty="0" smtClean="0"/>
              <a:t> </a:t>
            </a:r>
            <a:r>
              <a:rPr lang="fr-FR" b="1" dirty="0" err="1" smtClean="0"/>
              <a:t>على</a:t>
            </a:r>
            <a:r>
              <a:rPr lang="fr-FR" b="1" dirty="0" smtClean="0"/>
              <a:t> </a:t>
            </a:r>
            <a:r>
              <a:rPr lang="en-US" b="1" dirty="0" err="1" smtClean="0"/>
              <a:t>عيّنة</a:t>
            </a:r>
            <a:r>
              <a:rPr lang="en-US" b="1" dirty="0" smtClean="0"/>
              <a:t>  </a:t>
            </a:r>
            <a:r>
              <a:rPr lang="fr-FR" b="1" dirty="0" err="1" smtClean="0"/>
              <a:t>من</a:t>
            </a:r>
            <a:r>
              <a:rPr lang="fr-FR" b="1" dirty="0" smtClean="0"/>
              <a:t> </a:t>
            </a:r>
            <a:r>
              <a:rPr lang="fr-FR" b="1" dirty="0" err="1" smtClean="0"/>
              <a:t>كل</a:t>
            </a:r>
            <a:r>
              <a:rPr lang="fr-FR" b="1" dirty="0" smtClean="0"/>
              <a:t> </a:t>
            </a:r>
            <a:r>
              <a:rPr lang="fr-FR" b="1" dirty="0" err="1" smtClean="0"/>
              <a:t>شريحة</a:t>
            </a:r>
            <a:r>
              <a:rPr lang="fr-FR" b="1" dirty="0" smtClean="0"/>
              <a:t> </a:t>
            </a:r>
            <a:r>
              <a:rPr lang="fr-FR" b="1" dirty="0" err="1" smtClean="0"/>
              <a:t>عمرية</a:t>
            </a:r>
            <a:r>
              <a:rPr lang="fr-FR" dirty="0" smtClean="0"/>
              <a:t> </a:t>
            </a:r>
            <a:r>
              <a:rPr lang="fr-FR" dirty="0" err="1" smtClean="0"/>
              <a:t>وتجرى</a:t>
            </a:r>
            <a:r>
              <a:rPr lang="fr-FR" dirty="0" smtClean="0"/>
              <a:t> </a:t>
            </a:r>
            <a:r>
              <a:rPr lang="fr-FR" dirty="0" err="1" smtClean="0"/>
              <a:t>الاختبارات</a:t>
            </a:r>
            <a:r>
              <a:rPr lang="fr-FR" dirty="0" smtClean="0"/>
              <a:t> </a:t>
            </a:r>
            <a:r>
              <a:rPr lang="fr-FR" dirty="0" err="1" smtClean="0"/>
              <a:t>وتحتفظ</a:t>
            </a:r>
            <a:r>
              <a:rPr lang="fr-FR" dirty="0" smtClean="0"/>
              <a:t> </a:t>
            </a:r>
            <a:r>
              <a:rPr lang="fr-FR" dirty="0" err="1" smtClean="0"/>
              <a:t>المدارس</a:t>
            </a:r>
            <a:r>
              <a:rPr lang="fr-FR" dirty="0" smtClean="0"/>
              <a:t> </a:t>
            </a:r>
            <a:r>
              <a:rPr lang="fr-FR" dirty="0" err="1" smtClean="0"/>
              <a:t>بالنتائج</a:t>
            </a:r>
            <a:r>
              <a:rPr lang="fr-FR" dirty="0" smtClean="0"/>
              <a:t> . </a:t>
            </a:r>
            <a:r>
              <a:rPr lang="fr-FR" dirty="0" err="1" smtClean="0"/>
              <a:t>دون</a:t>
            </a:r>
            <a:r>
              <a:rPr lang="fr-FR" dirty="0" smtClean="0"/>
              <a:t> </a:t>
            </a:r>
            <a:r>
              <a:rPr lang="fr-FR" dirty="0" err="1" smtClean="0"/>
              <a:t>مقارنةبينها</a:t>
            </a:r>
            <a:r>
              <a:rPr lang="fr-FR" dirty="0" smtClean="0"/>
              <a:t>.. </a:t>
            </a:r>
            <a:r>
              <a:rPr lang="fr-FR" dirty="0" err="1" smtClean="0"/>
              <a:t>حتى</a:t>
            </a:r>
            <a:r>
              <a:rPr lang="fr-FR" dirty="0" smtClean="0"/>
              <a:t> </a:t>
            </a:r>
            <a:r>
              <a:rPr lang="fr-FR" dirty="0" err="1" smtClean="0"/>
              <a:t>يطلبها</a:t>
            </a:r>
            <a:r>
              <a:rPr lang="fr-FR" dirty="0" smtClean="0"/>
              <a:t> </a:t>
            </a:r>
            <a:r>
              <a:rPr lang="fr-FR" dirty="0" err="1" smtClean="0"/>
              <a:t>مجلس</a:t>
            </a:r>
            <a:r>
              <a:rPr lang="fr-FR" dirty="0" smtClean="0"/>
              <a:t> </a:t>
            </a:r>
            <a:r>
              <a:rPr lang="fr-FR" dirty="0" err="1" smtClean="0"/>
              <a:t>التعليم</a:t>
            </a:r>
            <a:r>
              <a:rPr lang="fr-FR" dirty="0" smtClean="0"/>
              <a:t> </a:t>
            </a:r>
            <a:r>
              <a:rPr lang="fr-FR" dirty="0" err="1" smtClean="0"/>
              <a:t>الوطني</a:t>
            </a:r>
            <a:r>
              <a:rPr lang="fr-FR" dirty="0" smtClean="0"/>
              <a:t> </a:t>
            </a:r>
            <a:r>
              <a:rPr lang="fr-FR" dirty="0" err="1" smtClean="0"/>
              <a:t>لغرض</a:t>
            </a:r>
            <a:r>
              <a:rPr lang="fr-FR" dirty="0" smtClean="0"/>
              <a:t> </a:t>
            </a:r>
            <a:r>
              <a:rPr lang="fr-FR" dirty="0" err="1" smtClean="0"/>
              <a:t>تحسين</a:t>
            </a:r>
            <a:r>
              <a:rPr lang="fr-FR" dirty="0" smtClean="0"/>
              <a:t> </a:t>
            </a:r>
            <a:r>
              <a:rPr lang="fr-FR" dirty="0" err="1" smtClean="0"/>
              <a:t>التعليم</a:t>
            </a:r>
            <a:endParaRPr lang="fr-FR" dirty="0" smtClean="0"/>
          </a:p>
          <a:p>
            <a:pPr algn="r" rtl="1"/>
            <a:r>
              <a:rPr lang="fr-FR" dirty="0" err="1" smtClean="0"/>
              <a:t>نتائج</a:t>
            </a:r>
            <a:r>
              <a:rPr lang="fr-FR" dirty="0" smtClean="0"/>
              <a:t> </a:t>
            </a:r>
            <a:r>
              <a:rPr lang="fr-FR" dirty="0" err="1" smtClean="0"/>
              <a:t>الاختبارات</a:t>
            </a:r>
            <a:r>
              <a:rPr lang="fr-FR" dirty="0" smtClean="0"/>
              <a:t> </a:t>
            </a:r>
            <a:r>
              <a:rPr lang="fr-FR" dirty="0" err="1" smtClean="0"/>
              <a:t>في</a:t>
            </a:r>
            <a:r>
              <a:rPr lang="fr-FR" dirty="0" smtClean="0"/>
              <a:t> </a:t>
            </a:r>
            <a:r>
              <a:rPr lang="fr-FR" dirty="0" err="1" smtClean="0"/>
              <a:t>التعليم</a:t>
            </a:r>
            <a:r>
              <a:rPr lang="fr-FR" dirty="0" smtClean="0"/>
              <a:t> </a:t>
            </a:r>
            <a:r>
              <a:rPr lang="fr-FR" dirty="0" err="1" smtClean="0"/>
              <a:t>الثانوي</a:t>
            </a:r>
            <a:r>
              <a:rPr lang="fr-FR" dirty="0" smtClean="0"/>
              <a:t> </a:t>
            </a:r>
            <a:r>
              <a:rPr lang="fr-FR" dirty="0" err="1" smtClean="0"/>
              <a:t>والمهني</a:t>
            </a:r>
            <a:r>
              <a:rPr lang="fr-FR" dirty="0" smtClean="0"/>
              <a:t>،</a:t>
            </a:r>
            <a:r>
              <a:rPr lang="fr-FR" dirty="0" err="1" smtClean="0"/>
              <a:t>تستخدم</a:t>
            </a:r>
            <a:r>
              <a:rPr lang="fr-FR" dirty="0" smtClean="0"/>
              <a:t> </a:t>
            </a:r>
            <a:r>
              <a:rPr lang="fr-FR" dirty="0" err="1" smtClean="0"/>
              <a:t>لدخول</a:t>
            </a:r>
            <a:r>
              <a:rPr lang="fr-FR" dirty="0" smtClean="0"/>
              <a:t> </a:t>
            </a:r>
            <a:r>
              <a:rPr lang="fr-FR" dirty="0" err="1" smtClean="0"/>
              <a:t>الجامعات</a:t>
            </a:r>
            <a:r>
              <a:rPr lang="fr-FR" dirty="0" smtClean="0"/>
              <a:t> </a:t>
            </a:r>
            <a:r>
              <a:rPr lang="fr-FR" dirty="0" err="1" smtClean="0"/>
              <a:t>وعليها</a:t>
            </a:r>
            <a:r>
              <a:rPr lang="fr-FR" dirty="0" smtClean="0"/>
              <a:t> </a:t>
            </a:r>
            <a:r>
              <a:rPr lang="fr-FR" dirty="0" err="1" smtClean="0"/>
              <a:t>يحدد</a:t>
            </a:r>
            <a:r>
              <a:rPr lang="fr-FR" dirty="0" smtClean="0"/>
              <a:t> </a:t>
            </a:r>
            <a:r>
              <a:rPr lang="fr-FR" dirty="0" err="1" smtClean="0"/>
              <a:t>دخول</a:t>
            </a:r>
            <a:r>
              <a:rPr lang="fr-FR" dirty="0" smtClean="0"/>
              <a:t> </a:t>
            </a:r>
            <a:r>
              <a:rPr lang="fr-FR" dirty="0" err="1" smtClean="0"/>
              <a:t>الطلاب</a:t>
            </a:r>
            <a:r>
              <a:rPr lang="fr-FR" dirty="0" smtClean="0"/>
              <a:t> </a:t>
            </a:r>
            <a:r>
              <a:rPr lang="fr-FR" dirty="0" err="1" smtClean="0"/>
              <a:t>في</a:t>
            </a:r>
            <a:r>
              <a:rPr lang="fr-FR" dirty="0" smtClean="0"/>
              <a:t> </a:t>
            </a:r>
            <a:r>
              <a:rPr lang="fr-FR" dirty="0" err="1" smtClean="0"/>
              <a:t>تخصصات</a:t>
            </a:r>
            <a:r>
              <a:rPr lang="fr-FR" dirty="0" smtClean="0"/>
              <a:t> </a:t>
            </a:r>
            <a:r>
              <a:rPr lang="fr-FR" dirty="0" err="1" smtClean="0"/>
              <a:t>العلوم</a:t>
            </a:r>
            <a:r>
              <a:rPr lang="fr-FR" dirty="0" smtClean="0"/>
              <a:t> </a:t>
            </a:r>
            <a:r>
              <a:rPr lang="fr-FR" dirty="0" err="1" smtClean="0"/>
              <a:t>الطبيعية</a:t>
            </a:r>
            <a:r>
              <a:rPr lang="fr-FR" dirty="0" smtClean="0"/>
              <a:t> </a:t>
            </a:r>
            <a:r>
              <a:rPr lang="fr-FR" dirty="0" err="1" smtClean="0"/>
              <a:t>أو</a:t>
            </a:r>
            <a:r>
              <a:rPr lang="fr-FR" dirty="0" smtClean="0"/>
              <a:t> </a:t>
            </a:r>
            <a:r>
              <a:rPr lang="fr-FR" dirty="0" err="1" smtClean="0"/>
              <a:t>العلوم</a:t>
            </a:r>
            <a:r>
              <a:rPr lang="fr-FR" dirty="0" smtClean="0"/>
              <a:t> </a:t>
            </a:r>
            <a:r>
              <a:rPr lang="fr-FR" dirty="0" err="1" smtClean="0"/>
              <a:t>الاجتماعية</a:t>
            </a:r>
            <a:r>
              <a:rPr lang="fr-FR" dirty="0" smtClean="0"/>
              <a:t>.</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1400429"/>
            <a:ext cx="8229600" cy="5268931"/>
          </a:xfrm>
          <a:noFill/>
          <a:ln w="57150">
            <a:noFill/>
          </a:ln>
        </p:spPr>
        <p:txBody>
          <a:bodyPr/>
          <a:lstStyle/>
          <a:p>
            <a:pPr algn="r" rtl="1"/>
            <a:r>
              <a:rPr lang="ar-TN" smtClean="0"/>
              <a:t>يقوم المعلمون بتقييماتهم الخاصة للحصول على تغذية راجعة حول تعلم الطلبة ولتحسين جودة التدريس؛ وعادة ما يستخدم التّلاميذ التغذية الراجعة التي يتلقونها من المعلمين من أجل تطوير فهمهم للمستوى المعرفي المعيّن ولتطوير قدراتهم</a:t>
            </a:r>
            <a:r>
              <a:rPr lang="en-US" smtClean="0"/>
              <a:t>. </a:t>
            </a:r>
            <a:endParaRPr lang="ar-TN" smtClean="0"/>
          </a:p>
          <a:p>
            <a:pPr algn="r" rtl="1">
              <a:buNone/>
            </a:pPr>
            <a:endParaRPr lang="ar-TN" smtClean="0"/>
          </a:p>
          <a:p>
            <a:pPr algn="r" rtl="1"/>
            <a:r>
              <a:rPr lang="ar-TN" smtClean="0"/>
              <a:t>وتشير الهيئة الوطنية الفنلندية</a:t>
            </a:r>
            <a:r>
              <a:rPr lang="en-US" smtClean="0"/>
              <a:t> (2008) </a:t>
            </a:r>
            <a:r>
              <a:rPr lang="ar-TN" smtClean="0"/>
              <a:t>أن التقييم الذاتي للطالب يعتبر أحد أفضل الوسائل الممكنة لتطوير عادة العقل والتي تشجع على التعلم طويل الأمد</a:t>
            </a:r>
            <a:r>
              <a:rPr lang="en-US" b="1" smtClean="0"/>
              <a:t>. </a:t>
            </a:r>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74638"/>
            <a:ext cx="6929486" cy="1143000"/>
          </a:xfrm>
          <a:noFill/>
          <a:ln>
            <a:noFill/>
          </a:ln>
        </p:spPr>
        <p:txBody>
          <a:bodyPr/>
          <a:lstStyle/>
          <a:p>
            <a:pPr rtl="1"/>
            <a:r>
              <a:rPr lang="ar-TN" sz="4000" dirty="0" smtClean="0">
                <a:solidFill>
                  <a:srgbClr val="CC0000"/>
                </a:solidFill>
                <a:cs typeface="Al-Mothnna" pitchFamily="2" charset="-78"/>
              </a:rPr>
              <a:t>من أبرز مبادئ وأسس الّتعليم الفنلندي</a:t>
            </a:r>
            <a:endParaRPr lang="fr-FR" sz="4000" dirty="0">
              <a:solidFill>
                <a:srgbClr val="CC0000"/>
              </a:solidFill>
              <a:cs typeface="Al-Mothnna" pitchFamily="2" charset="-78"/>
            </a:endParaRPr>
          </a:p>
        </p:txBody>
      </p:sp>
      <p:sp>
        <p:nvSpPr>
          <p:cNvPr id="3" name="Espace réservé du contenu 2"/>
          <p:cNvSpPr>
            <a:spLocks noGrp="1"/>
          </p:cNvSpPr>
          <p:nvPr>
            <p:ph idx="1"/>
          </p:nvPr>
        </p:nvSpPr>
        <p:spPr>
          <a:noFill/>
          <a:ln w="57150">
            <a:noFill/>
          </a:ln>
        </p:spPr>
        <p:txBody>
          <a:bodyPr/>
          <a:lstStyle/>
          <a:p>
            <a:pPr algn="r" rtl="1">
              <a:buBlip>
                <a:blip r:embed="rId2"/>
              </a:buBlip>
            </a:pPr>
            <a:r>
              <a:rPr lang="fr-FR" b="1" dirty="0" err="1" smtClean="0"/>
              <a:t>الت</a:t>
            </a:r>
            <a:r>
              <a:rPr lang="fr-FR" b="1" dirty="0" smtClean="0"/>
              <a:t>ّ</a:t>
            </a:r>
            <a:r>
              <a:rPr lang="fr-FR" b="1" dirty="0" err="1" smtClean="0"/>
              <a:t>عميم</a:t>
            </a:r>
            <a:r>
              <a:rPr lang="fr-FR" b="1" dirty="0" smtClean="0"/>
              <a:t> </a:t>
            </a:r>
            <a:r>
              <a:rPr lang="fr-FR" b="1" dirty="0" err="1" smtClean="0"/>
              <a:t>الش</a:t>
            </a:r>
            <a:r>
              <a:rPr lang="fr-FR" b="1" dirty="0" smtClean="0"/>
              <a:t>ّ</a:t>
            </a:r>
            <a:r>
              <a:rPr lang="fr-FR" b="1" dirty="0" err="1" smtClean="0"/>
              <a:t>امل</a:t>
            </a:r>
            <a:r>
              <a:rPr lang="fr-FR" b="1" dirty="0" smtClean="0"/>
              <a:t> </a:t>
            </a:r>
            <a:r>
              <a:rPr lang="fr-FR" b="1" dirty="0" err="1" smtClean="0"/>
              <a:t>واتاحة</a:t>
            </a:r>
            <a:r>
              <a:rPr lang="fr-FR" b="1" dirty="0" smtClean="0"/>
              <a:t> </a:t>
            </a:r>
            <a:r>
              <a:rPr lang="fr-FR" b="1" dirty="0" err="1" smtClean="0"/>
              <a:t>الفرصة</a:t>
            </a:r>
            <a:r>
              <a:rPr lang="fr-FR" b="1" dirty="0" smtClean="0"/>
              <a:t> </a:t>
            </a:r>
            <a:r>
              <a:rPr lang="fr-FR" b="1" dirty="0" err="1" smtClean="0"/>
              <a:t>للجميع</a:t>
            </a:r>
            <a:r>
              <a:rPr lang="fr-FR" b="1" dirty="0" smtClean="0"/>
              <a:t>  </a:t>
            </a:r>
            <a:r>
              <a:rPr lang="fr-FR" b="1" dirty="0" err="1" smtClean="0"/>
              <a:t>للمشاركة</a:t>
            </a:r>
            <a:r>
              <a:rPr lang="fr-FR" b="1" dirty="0" smtClean="0"/>
              <a:t> </a:t>
            </a:r>
            <a:r>
              <a:rPr lang="fr-FR" b="1" dirty="0" err="1" smtClean="0"/>
              <a:t>والتعلم</a:t>
            </a:r>
            <a:endParaRPr lang="ar-TN" b="1" dirty="0" smtClean="0"/>
          </a:p>
          <a:p>
            <a:pPr algn="r" rtl="1">
              <a:buBlip>
                <a:blip r:embed="rId2"/>
              </a:buBlip>
            </a:pPr>
            <a:r>
              <a:rPr lang="ar-TN" b="1" dirty="0" smtClean="0"/>
              <a:t> </a:t>
            </a:r>
            <a:r>
              <a:rPr lang="fr-FR" b="1" dirty="0" err="1" smtClean="0"/>
              <a:t>الإلزامي</a:t>
            </a:r>
            <a:r>
              <a:rPr lang="fr-FR" b="1" dirty="0" smtClean="0"/>
              <a:t>ّة و </a:t>
            </a:r>
            <a:r>
              <a:rPr lang="fr-FR" b="1" dirty="0" err="1" smtClean="0"/>
              <a:t>المجاني</a:t>
            </a:r>
            <a:r>
              <a:rPr lang="fr-FR" b="1" dirty="0" smtClean="0"/>
              <a:t>ّة </a:t>
            </a:r>
            <a:r>
              <a:rPr lang="fr-FR" b="1" dirty="0" err="1" smtClean="0"/>
              <a:t>على</a:t>
            </a:r>
            <a:r>
              <a:rPr lang="fr-FR" b="1" dirty="0" smtClean="0"/>
              <a:t> </a:t>
            </a:r>
            <a:r>
              <a:rPr lang="fr-FR" b="1" dirty="0" err="1" smtClean="0"/>
              <a:t>مدى</a:t>
            </a:r>
            <a:r>
              <a:rPr lang="fr-FR" b="1" dirty="0" smtClean="0"/>
              <a:t> </a:t>
            </a:r>
            <a:r>
              <a:rPr lang="fr-FR" b="1" dirty="0" err="1" smtClean="0"/>
              <a:t>الت</a:t>
            </a:r>
            <a:r>
              <a:rPr lang="fr-FR" b="1" dirty="0" smtClean="0"/>
              <a:t>ّ</a:t>
            </a:r>
            <a:r>
              <a:rPr lang="fr-FR" b="1" dirty="0" err="1" smtClean="0"/>
              <a:t>سعة</a:t>
            </a:r>
            <a:r>
              <a:rPr lang="fr-FR" b="1" dirty="0" smtClean="0"/>
              <a:t> </a:t>
            </a:r>
            <a:r>
              <a:rPr lang="fr-FR" b="1" dirty="0" err="1" smtClean="0"/>
              <a:t>سنوات</a:t>
            </a:r>
            <a:r>
              <a:rPr lang="fr-FR" b="1" dirty="0" smtClean="0"/>
              <a:t> </a:t>
            </a:r>
            <a:r>
              <a:rPr lang="fr-FR" b="1" dirty="0" err="1" smtClean="0"/>
              <a:t>الأساسي</a:t>
            </a:r>
            <a:r>
              <a:rPr lang="fr-FR" b="1" dirty="0" smtClean="0"/>
              <a:t>ّة</a:t>
            </a:r>
            <a:endParaRPr lang="ar-TN" b="1" dirty="0" smtClean="0"/>
          </a:p>
          <a:p>
            <a:pPr algn="r" rtl="1">
              <a:buBlip>
                <a:blip r:embed="rId2"/>
              </a:buBlip>
            </a:pPr>
            <a:r>
              <a:rPr lang="ar-TN" b="1" dirty="0" smtClean="0"/>
              <a:t> اعتماد </a:t>
            </a:r>
            <a:r>
              <a:rPr lang="ar-TN" b="1" dirty="0" err="1" smtClean="0"/>
              <a:t>مبدإ</a:t>
            </a:r>
            <a:r>
              <a:rPr lang="ar-TN" b="1" dirty="0" smtClean="0"/>
              <a:t>  المدرسة المحليّة </a:t>
            </a:r>
            <a:r>
              <a:rPr lang="ar-TN" dirty="0" smtClean="0"/>
              <a:t>حيث يدرس التلميذ في أقرب مدرسة ولا يغادرها إلاّ بعد تسعة سنوات( ≤ 16 سنة..)</a:t>
            </a:r>
          </a:p>
          <a:p>
            <a:pPr algn="r" rtl="1">
              <a:buBlip>
                <a:blip r:embed="rId2"/>
              </a:buBlip>
            </a:pPr>
            <a:r>
              <a:rPr lang="ar-TN" dirty="0" smtClean="0"/>
              <a:t> </a:t>
            </a:r>
            <a:r>
              <a:rPr lang="fr-FR" b="1" dirty="0" err="1" smtClean="0"/>
              <a:t>قل</a:t>
            </a:r>
            <a:r>
              <a:rPr lang="fr-FR" b="1" dirty="0" smtClean="0"/>
              <a:t>ّة </a:t>
            </a:r>
            <a:r>
              <a:rPr lang="fr-FR" b="1" dirty="0" err="1" smtClean="0"/>
              <a:t>عدد</a:t>
            </a:r>
            <a:r>
              <a:rPr lang="fr-FR" b="1" dirty="0" smtClean="0"/>
              <a:t> </a:t>
            </a:r>
            <a:r>
              <a:rPr lang="fr-FR" b="1" dirty="0" err="1" smtClean="0"/>
              <a:t>ساعات</a:t>
            </a:r>
            <a:r>
              <a:rPr lang="fr-FR" b="1" dirty="0" smtClean="0"/>
              <a:t> </a:t>
            </a:r>
            <a:r>
              <a:rPr lang="fr-FR" b="1" dirty="0" err="1" smtClean="0"/>
              <a:t>الد</a:t>
            </a:r>
            <a:r>
              <a:rPr lang="fr-FR" b="1" dirty="0" smtClean="0"/>
              <a:t>ّ</a:t>
            </a:r>
            <a:r>
              <a:rPr lang="fr-FR" b="1" dirty="0" err="1" smtClean="0"/>
              <a:t>راسة</a:t>
            </a:r>
            <a:r>
              <a:rPr lang="fr-FR" b="1" dirty="0" smtClean="0"/>
              <a:t> </a:t>
            </a:r>
            <a:r>
              <a:rPr lang="fr-FR" b="1" dirty="0" err="1" smtClean="0"/>
              <a:t>في</a:t>
            </a:r>
            <a:r>
              <a:rPr lang="fr-FR" b="1" dirty="0" smtClean="0"/>
              <a:t> </a:t>
            </a:r>
            <a:r>
              <a:rPr lang="fr-FR" b="1" dirty="0" err="1" smtClean="0"/>
              <a:t>الصف</a:t>
            </a:r>
            <a:r>
              <a:rPr lang="fr-FR" b="1" dirty="0" smtClean="0"/>
              <a:t>ّ</a:t>
            </a:r>
            <a:r>
              <a:rPr lang="fr-FR" dirty="0" smtClean="0"/>
              <a:t> </a:t>
            </a:r>
            <a:r>
              <a:rPr lang="ar-TN" dirty="0" smtClean="0"/>
              <a:t>(</a:t>
            </a:r>
            <a:r>
              <a:rPr lang="fr-FR" sz="2800" dirty="0" err="1" smtClean="0"/>
              <a:t>وفقا</a:t>
            </a:r>
            <a:r>
              <a:rPr lang="fr-FR" sz="2800" dirty="0" smtClean="0"/>
              <a:t>ً </a:t>
            </a:r>
            <a:r>
              <a:rPr lang="fr-FR" sz="2800" dirty="0" err="1" smtClean="0"/>
              <a:t>لمنظمة</a:t>
            </a:r>
            <a:r>
              <a:rPr lang="fr-FR" sz="2800" dirty="0" smtClean="0"/>
              <a:t> </a:t>
            </a:r>
            <a:r>
              <a:rPr lang="fr-FR" sz="2800" dirty="0" err="1" smtClean="0"/>
              <a:t>التعاون</a:t>
            </a:r>
            <a:r>
              <a:rPr lang="fr-FR" sz="2800" dirty="0" smtClean="0"/>
              <a:t> </a:t>
            </a:r>
            <a:r>
              <a:rPr lang="fr-FR" sz="2800" dirty="0" err="1" smtClean="0"/>
              <a:t>الاقتصادي</a:t>
            </a:r>
            <a:r>
              <a:rPr lang="fr-FR" sz="2800" dirty="0" smtClean="0"/>
              <a:t> </a:t>
            </a:r>
            <a:r>
              <a:rPr lang="fr-FR" sz="2800" dirty="0" err="1" smtClean="0"/>
              <a:t>والتنمية</a:t>
            </a:r>
            <a:r>
              <a:rPr lang="fr-FR" sz="2800" dirty="0" smtClean="0"/>
              <a:t>، </a:t>
            </a:r>
            <a:r>
              <a:rPr lang="fr-FR" sz="2800" dirty="0" err="1" smtClean="0"/>
              <a:t>تعتبر</a:t>
            </a:r>
            <a:r>
              <a:rPr lang="fr-FR" sz="2800" dirty="0" smtClean="0"/>
              <a:t> </a:t>
            </a:r>
            <a:r>
              <a:rPr lang="fr-FR" sz="2800" dirty="0" err="1" smtClean="0"/>
              <a:t>فنلندا</a:t>
            </a:r>
            <a:r>
              <a:rPr lang="fr-FR" sz="2800" dirty="0" smtClean="0"/>
              <a:t> </a:t>
            </a:r>
            <a:r>
              <a:rPr lang="fr-FR" sz="2800" dirty="0" err="1" smtClean="0"/>
              <a:t>الأولى</a:t>
            </a:r>
            <a:r>
              <a:rPr lang="fr-FR" sz="2800" dirty="0" smtClean="0"/>
              <a:t> </a:t>
            </a:r>
            <a:r>
              <a:rPr lang="fr-FR" sz="2800" dirty="0" err="1" smtClean="0"/>
              <a:t>بين</a:t>
            </a:r>
            <a:r>
              <a:rPr lang="fr-FR" sz="2800" dirty="0" smtClean="0"/>
              <a:t> </a:t>
            </a:r>
            <a:r>
              <a:rPr lang="fr-FR" sz="2800" dirty="0" err="1" smtClean="0"/>
              <a:t>دول</a:t>
            </a:r>
            <a:r>
              <a:rPr lang="fr-FR" sz="2800" dirty="0" smtClean="0"/>
              <a:t> </a:t>
            </a:r>
            <a:r>
              <a:rPr lang="fr-FR" sz="2800" dirty="0" err="1" smtClean="0"/>
              <a:t>العالم</a:t>
            </a:r>
            <a:r>
              <a:rPr lang="fr-FR" sz="2800" dirty="0" smtClean="0"/>
              <a:t> </a:t>
            </a:r>
            <a:r>
              <a:rPr lang="fr-FR" sz="2800" dirty="0" err="1" smtClean="0"/>
              <a:t>المتقدمة</a:t>
            </a:r>
            <a:r>
              <a:rPr lang="fr-FR" sz="2800" dirty="0" smtClean="0"/>
              <a:t> </a:t>
            </a:r>
            <a:r>
              <a:rPr lang="fr-FR" sz="2800" dirty="0" err="1" smtClean="0"/>
              <a:t>من</a:t>
            </a:r>
            <a:r>
              <a:rPr lang="fr-FR" sz="2800" dirty="0" smtClean="0"/>
              <a:t> </a:t>
            </a:r>
            <a:r>
              <a:rPr lang="fr-FR" sz="2800" dirty="0" err="1" smtClean="0"/>
              <a:t>حيث</a:t>
            </a:r>
            <a:r>
              <a:rPr lang="fr-FR" sz="2800" dirty="0" smtClean="0"/>
              <a:t> </a:t>
            </a:r>
            <a:r>
              <a:rPr lang="fr-FR" sz="2800" dirty="0" err="1" smtClean="0"/>
              <a:t>قلة</a:t>
            </a:r>
            <a:r>
              <a:rPr lang="fr-FR" sz="2800" dirty="0" smtClean="0"/>
              <a:t> </a:t>
            </a:r>
            <a:r>
              <a:rPr lang="fr-FR" sz="2800" dirty="0" err="1" smtClean="0"/>
              <a:t>عدد</a:t>
            </a:r>
            <a:r>
              <a:rPr lang="fr-FR" sz="2800" dirty="0" smtClean="0"/>
              <a:t> </a:t>
            </a:r>
            <a:r>
              <a:rPr lang="fr-FR" sz="2800" dirty="0" err="1" smtClean="0"/>
              <a:t>الساعات</a:t>
            </a:r>
            <a:r>
              <a:rPr lang="fr-FR" sz="2800" dirty="0" smtClean="0"/>
              <a:t> </a:t>
            </a:r>
            <a:r>
              <a:rPr lang="fr-FR" sz="2800" dirty="0" err="1" smtClean="0"/>
              <a:t>التي</a:t>
            </a:r>
            <a:r>
              <a:rPr lang="fr-FR" sz="2800" dirty="0" smtClean="0"/>
              <a:t> </a:t>
            </a:r>
            <a:r>
              <a:rPr lang="fr-FR" sz="2800" dirty="0" err="1" smtClean="0"/>
              <a:t>يقضيها</a:t>
            </a:r>
            <a:r>
              <a:rPr lang="fr-FR" sz="2800" dirty="0" smtClean="0"/>
              <a:t> </a:t>
            </a:r>
            <a:r>
              <a:rPr lang="fr-FR" sz="2800" dirty="0" err="1" smtClean="0"/>
              <a:t>الطالب</a:t>
            </a:r>
            <a:r>
              <a:rPr lang="fr-FR" sz="2800" dirty="0" smtClean="0"/>
              <a:t> </a:t>
            </a:r>
            <a:r>
              <a:rPr lang="fr-FR" sz="2800" dirty="0" err="1" smtClean="0"/>
              <a:t>في</a:t>
            </a:r>
            <a:r>
              <a:rPr lang="fr-FR" sz="2800" dirty="0" smtClean="0"/>
              <a:t> </a:t>
            </a:r>
            <a:r>
              <a:rPr lang="fr-FR" sz="2800" dirty="0" err="1" smtClean="0"/>
              <a:t>غرفة</a:t>
            </a:r>
            <a:r>
              <a:rPr lang="fr-FR" sz="2800" dirty="0" smtClean="0"/>
              <a:t> </a:t>
            </a:r>
            <a:r>
              <a:rPr lang="fr-FR" sz="2800" dirty="0" err="1" smtClean="0"/>
              <a:t>الصف</a:t>
            </a:r>
            <a:r>
              <a:rPr lang="ar-TN" dirty="0" smtClean="0"/>
              <a:t>) </a:t>
            </a:r>
          </a:p>
          <a:p>
            <a:pPr algn="r" rtl="1">
              <a:buBlip>
                <a:blip r:embed="rId2"/>
              </a:buBlip>
            </a:pPr>
            <a:r>
              <a:rPr lang="ar-TN" dirty="0" smtClean="0"/>
              <a:t> </a:t>
            </a:r>
            <a:r>
              <a:rPr lang="ar-TN" b="1" dirty="0" smtClean="0"/>
              <a:t>انفتاح المدرسة على المحيط </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54957"/>
            <a:ext cx="8229600" cy="5286411"/>
          </a:xfrm>
          <a:noFill/>
          <a:ln w="57150">
            <a:noFill/>
          </a:ln>
        </p:spPr>
        <p:txBody>
          <a:bodyPr/>
          <a:lstStyle/>
          <a:p>
            <a:pPr lvl="0" algn="r" rtl="1">
              <a:buBlip>
                <a:blip r:embed="rId2"/>
              </a:buBlip>
            </a:pPr>
            <a:r>
              <a:rPr lang="ar-TN" b="1" dirty="0" smtClean="0"/>
              <a:t>الاستثمار القوي في إعداد المدرّسين والمدرّسات </a:t>
            </a:r>
            <a:r>
              <a:rPr lang="ar-TN" b="1" dirty="0" err="1" smtClean="0"/>
              <a:t>وتفعيل</a:t>
            </a:r>
            <a:r>
              <a:rPr lang="ar-TN" b="1" dirty="0" smtClean="0"/>
              <a:t> مهنة التعليم</a:t>
            </a:r>
            <a:r>
              <a:rPr lang="en-US" b="1" dirty="0" smtClean="0"/>
              <a:t>.</a:t>
            </a:r>
            <a:endParaRPr lang="fr-FR" dirty="0" smtClean="0"/>
          </a:p>
          <a:p>
            <a:pPr lvl="1" algn="r" rtl="1">
              <a:buBlip>
                <a:blip r:embed="rId3"/>
              </a:buBlip>
            </a:pPr>
            <a:r>
              <a:rPr lang="ar-TN" sz="2400" b="1" dirty="0" smtClean="0"/>
              <a:t>جودة الطاقم التدريسي وكفاءته العالية، وهو ما يعبر عنه</a:t>
            </a:r>
            <a:r>
              <a:rPr lang="en-US" sz="2400" b="1" dirty="0" smtClean="0"/>
              <a:t> "</a:t>
            </a:r>
            <a:r>
              <a:rPr lang="ar-TN" sz="2400" b="1" dirty="0" err="1" smtClean="0"/>
              <a:t>ريجو</a:t>
            </a:r>
            <a:r>
              <a:rPr lang="ar-TN" sz="2400" b="1" dirty="0" smtClean="0"/>
              <a:t> </a:t>
            </a:r>
            <a:r>
              <a:rPr lang="ar-TN" sz="2400" b="1" dirty="0" err="1" smtClean="0"/>
              <a:t>لوكامين</a:t>
            </a:r>
            <a:r>
              <a:rPr lang="en-US" sz="2400" b="1" dirty="0" smtClean="0"/>
              <a:t>" </a:t>
            </a:r>
            <a:r>
              <a:rPr lang="ar-TN" sz="2400" b="1" dirty="0" smtClean="0"/>
              <a:t>مدير العلاقات الخارجية في هيئة التعليم الوطني بالعاصمة </a:t>
            </a:r>
            <a:r>
              <a:rPr lang="ar-TN" sz="2400" b="1" dirty="0" err="1" smtClean="0"/>
              <a:t>هيلسينكي</a:t>
            </a:r>
            <a:r>
              <a:rPr lang="ar-TN" sz="2400" b="1" dirty="0" smtClean="0"/>
              <a:t>، قائلا</a:t>
            </a:r>
            <a:r>
              <a:rPr lang="en-US" sz="2400" b="1" dirty="0" smtClean="0"/>
              <a:t>: "</a:t>
            </a:r>
            <a:r>
              <a:rPr lang="ar-TN" b="1" dirty="0" smtClean="0">
                <a:solidFill>
                  <a:srgbClr val="D7431B"/>
                </a:solidFill>
              </a:rPr>
              <a:t>إننا نثق في مدرّسينا باعتبار ذلك أمراً بالغ الأهمية، وهو شيء ليس متاحاً في جميع البلدان أن تتوفر درجة ثقة عالية كتلك الموجودة في فنلندا</a:t>
            </a:r>
            <a:r>
              <a:rPr lang="en-US" sz="2400" b="1" dirty="0" smtClean="0"/>
              <a:t>”</a:t>
            </a:r>
            <a:endParaRPr lang="ar-TN" sz="2400" b="1" dirty="0" smtClean="0"/>
          </a:p>
          <a:p>
            <a:pPr lvl="1" algn="r" rtl="1">
              <a:buBlip>
                <a:blip r:embed="rId3"/>
              </a:buBlip>
            </a:pPr>
            <a:r>
              <a:rPr lang="ar-TN" sz="2400" b="1" dirty="0" smtClean="0"/>
              <a:t> توخّي صيغة انتقائيّة في انتداب المدرّسين  </a:t>
            </a:r>
            <a:r>
              <a:rPr lang="ar-TN" sz="2400" dirty="0" smtClean="0"/>
              <a:t>ففي عام</a:t>
            </a:r>
            <a:r>
              <a:rPr lang="en-US" sz="2400" dirty="0" smtClean="0"/>
              <a:t> 2008 </a:t>
            </a:r>
            <a:r>
              <a:rPr lang="ar-TN" sz="2400" dirty="0" smtClean="0"/>
              <a:t>تقدم</a:t>
            </a:r>
            <a:r>
              <a:rPr lang="en-US" sz="2400" dirty="0" smtClean="0"/>
              <a:t> 1258 </a:t>
            </a:r>
            <a:r>
              <a:rPr lang="ar-TN" sz="2400" dirty="0" smtClean="0"/>
              <a:t>طالباً للعمل في حقل التعليم </a:t>
            </a:r>
            <a:r>
              <a:rPr lang="ar-TN" sz="2400" dirty="0" err="1" smtClean="0"/>
              <a:t>الإبتدائي</a:t>
            </a:r>
            <a:r>
              <a:rPr lang="ar-TN" sz="2400" dirty="0" smtClean="0"/>
              <a:t>، وبعد الفرز تم قبول</a:t>
            </a:r>
            <a:r>
              <a:rPr lang="en-US" sz="2400" dirty="0" smtClean="0"/>
              <a:t> 123 </a:t>
            </a:r>
            <a:r>
              <a:rPr lang="ar-TN" sz="2400" dirty="0" smtClean="0"/>
              <a:t>شخصاً منهم فقط، أي ما نسبته</a:t>
            </a:r>
            <a:r>
              <a:rPr lang="en-US" sz="2400" dirty="0" smtClean="0"/>
              <a:t> 9.8 </a:t>
            </a:r>
            <a:r>
              <a:rPr lang="ar-TN" sz="2400" dirty="0" err="1" smtClean="0"/>
              <a:t>بالمئة</a:t>
            </a:r>
            <a:r>
              <a:rPr lang="ar-TN" sz="2400" dirty="0" smtClean="0"/>
              <a:t>،/عموما 10 </a:t>
            </a:r>
            <a:r>
              <a:rPr lang="ar-TN" sz="2400" dirty="0" smtClean="0">
                <a:sym typeface="Symbol"/>
              </a:rPr>
              <a:t> فقط من مجموع المترشّحين..</a:t>
            </a:r>
            <a:endParaRPr lang="ar-TN" sz="2400" dirty="0" smtClean="0"/>
          </a:p>
          <a:p>
            <a:pPr lvl="1" algn="r" rtl="1">
              <a:buBlip>
                <a:blip r:embed="rId3"/>
              </a:buBlip>
            </a:pPr>
            <a:r>
              <a:rPr lang="ar-TN" sz="2400" b="1" dirty="0" smtClean="0"/>
              <a:t>أن يكون المعلّم حائزاً على شهادة الماجستير</a:t>
            </a:r>
            <a:r>
              <a:rPr lang="en-US" sz="2400" dirty="0" smtClean="0"/>
              <a:t>. </a:t>
            </a:r>
            <a:endParaRPr lang="ar-TN" sz="2400" dirty="0" smtClean="0"/>
          </a:p>
          <a:p>
            <a:pPr lvl="1" algn="r" rtl="1">
              <a:buNone/>
            </a:pPr>
            <a:endParaRPr lang="ar-TN"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42099"/>
            <a:ext cx="8229600" cy="5483245"/>
          </a:xfrm>
          <a:noFill/>
          <a:ln w="57150">
            <a:noFill/>
          </a:ln>
        </p:spPr>
        <p:txBody>
          <a:bodyPr/>
          <a:lstStyle/>
          <a:p>
            <a:pPr algn="r" rtl="1"/>
            <a:endParaRPr lang="ar-TN" dirty="0" smtClean="0"/>
          </a:p>
          <a:p>
            <a:pPr lvl="1" algn="r" rtl="1">
              <a:buFont typeface="Wingdings" pitchFamily="2" charset="2"/>
              <a:buChar char="q"/>
            </a:pPr>
            <a:r>
              <a:rPr lang="ar-TN" dirty="0" smtClean="0"/>
              <a:t>إخضاعهم لبرنامج </a:t>
            </a:r>
            <a:r>
              <a:rPr lang="ar-TN" b="1" dirty="0" err="1" smtClean="0">
                <a:solidFill>
                  <a:srgbClr val="D7431B"/>
                </a:solidFill>
              </a:rPr>
              <a:t>إعدادعلى</a:t>
            </a:r>
            <a:r>
              <a:rPr lang="ar-TN" b="1" dirty="0" smtClean="0">
                <a:solidFill>
                  <a:srgbClr val="D7431B"/>
                </a:solidFill>
              </a:rPr>
              <a:t> مدى ثلاث سنوات على حساب الدولة،</a:t>
            </a:r>
            <a:r>
              <a:rPr lang="ar-TN" dirty="0" smtClean="0">
                <a:solidFill>
                  <a:srgbClr val="D7431B"/>
                </a:solidFill>
              </a:rPr>
              <a:t> </a:t>
            </a:r>
            <a:r>
              <a:rPr lang="ar-TN" dirty="0" smtClean="0"/>
              <a:t>يتعلمون في أثنائه أساليب التعليم وطرائقه </a:t>
            </a:r>
            <a:r>
              <a:rPr lang="ar-TN" b="1" dirty="0" smtClean="0">
                <a:solidFill>
                  <a:srgbClr val="D7431B"/>
                </a:solidFill>
              </a:rPr>
              <a:t>والتدرب لمدة سنة كاملة على التعليم في المدارس</a:t>
            </a:r>
            <a:r>
              <a:rPr lang="ar-TN" dirty="0" smtClean="0"/>
              <a:t> بإشراف الجامعات</a:t>
            </a:r>
          </a:p>
          <a:p>
            <a:pPr algn="r" rtl="1">
              <a:buNone/>
            </a:pPr>
            <a:r>
              <a:rPr lang="en-US" dirty="0" smtClean="0"/>
              <a:t> </a:t>
            </a:r>
            <a:endParaRPr lang="ar-TN" dirty="0" smtClean="0"/>
          </a:p>
          <a:p>
            <a:pPr lvl="1" algn="r" rtl="1">
              <a:buFont typeface="Wingdings" pitchFamily="2" charset="2"/>
              <a:buChar char="q"/>
            </a:pPr>
            <a:r>
              <a:rPr lang="ar-TN" dirty="0" smtClean="0"/>
              <a:t>يتم التركيز في البرنامج على تعليم المعلمين والمعلمات </a:t>
            </a:r>
            <a:r>
              <a:rPr lang="ar-TN" b="1" dirty="0" smtClean="0">
                <a:solidFill>
                  <a:srgbClr val="D7431B"/>
                </a:solidFill>
              </a:rPr>
              <a:t>كيفية مخاطبة </a:t>
            </a:r>
            <a:r>
              <a:rPr lang="ar-TN" b="1" dirty="0" err="1" smtClean="0">
                <a:solidFill>
                  <a:srgbClr val="D7431B"/>
                </a:solidFill>
              </a:rPr>
              <a:t>واستنفار</a:t>
            </a:r>
            <a:r>
              <a:rPr lang="ar-TN" b="1" dirty="0" smtClean="0">
                <a:solidFill>
                  <a:srgbClr val="D7431B"/>
                </a:solidFill>
              </a:rPr>
              <a:t> القدرات العقلية، وبخاصة التفكير الناقد، والإبداعي وحل المشكلات</a:t>
            </a:r>
            <a:r>
              <a:rPr lang="en-US" dirty="0" smtClean="0"/>
              <a:t>... </a:t>
            </a:r>
            <a:r>
              <a:rPr lang="ar-TN" dirty="0" smtClean="0"/>
              <a:t>عند تلاميذهم وتلميذاتهم</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46725"/>
            <a:ext cx="8229600" cy="5554683"/>
          </a:xfrm>
          <a:noFill/>
          <a:ln w="57150">
            <a:noFill/>
          </a:ln>
        </p:spPr>
        <p:txBody>
          <a:bodyPr/>
          <a:lstStyle/>
          <a:p>
            <a:pPr lvl="1" algn="r" rtl="1">
              <a:buNone/>
            </a:pPr>
            <a:r>
              <a:rPr lang="fr-FR" dirty="0" smtClean="0"/>
              <a:t>  </a:t>
            </a:r>
            <a:r>
              <a:rPr lang="ar-TN" dirty="0" smtClean="0"/>
              <a:t>تكوينهم وتدريبهم على التعليم حسب </a:t>
            </a:r>
            <a:r>
              <a:rPr lang="ar-TN" b="1" dirty="0" smtClean="0">
                <a:solidFill>
                  <a:srgbClr val="D7431B"/>
                </a:solidFill>
              </a:rPr>
              <a:t>طرائق التعلّم بما في ذلك عند ذوي الاحتياجات الخاصة</a:t>
            </a:r>
            <a:r>
              <a:rPr lang="en-US" dirty="0" smtClean="0"/>
              <a:t>. </a:t>
            </a:r>
            <a:r>
              <a:rPr lang="ar-TN" dirty="0" smtClean="0"/>
              <a:t>وهم يرون أنه إذا تمكن المعلمون والمعلمات من تعليم ذوي الاحتياجات الخاصة فإنهم بعدئذ يستطيعون تعليم كل تلميذ أو تلميذة بنجاح..</a:t>
            </a:r>
          </a:p>
          <a:p>
            <a:pPr algn="r" rtl="1">
              <a:buNone/>
            </a:pPr>
            <a:endParaRPr lang="ar-TN" dirty="0" smtClean="0"/>
          </a:p>
          <a:p>
            <a:pPr lvl="1" algn="r" rtl="1">
              <a:buNone/>
            </a:pPr>
            <a:r>
              <a:rPr lang="fr-FR" dirty="0" smtClean="0"/>
              <a:t>  </a:t>
            </a:r>
            <a:r>
              <a:rPr lang="ar-TN" dirty="0" smtClean="0"/>
              <a:t>تدريبهم على </a:t>
            </a:r>
            <a:r>
              <a:rPr lang="ar-TN" b="1" dirty="0" smtClean="0">
                <a:solidFill>
                  <a:srgbClr val="D7431B"/>
                </a:solidFill>
              </a:rPr>
              <a:t>إجراء البحوث وتحليل الممارسات </a:t>
            </a:r>
            <a:r>
              <a:rPr lang="ar-TN" dirty="0" smtClean="0"/>
              <a:t>التعليمية الإبداعية، حتّى يصبح المعلمون والمعلمات </a:t>
            </a:r>
            <a:r>
              <a:rPr lang="ar-TN" b="1" dirty="0" smtClean="0">
                <a:solidFill>
                  <a:srgbClr val="D7431B"/>
                </a:solidFill>
              </a:rPr>
              <a:t>مشخصين محنّكين للتعلم</a:t>
            </a:r>
            <a:r>
              <a:rPr lang="en-US" dirty="0" smtClean="0"/>
              <a:t> (Sophisticated diagnosticians)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rganigramme : Bande perforée 4"/>
          <p:cNvSpPr/>
          <p:nvPr/>
        </p:nvSpPr>
        <p:spPr>
          <a:xfrm>
            <a:off x="1259632" y="2636912"/>
            <a:ext cx="6770011" cy="1530548"/>
          </a:xfrm>
          <a:prstGeom prst="flowChartPunchedTape">
            <a:avLst/>
          </a:prstGeom>
          <a:ln w="57150">
            <a:prstDash val="solid"/>
          </a:ln>
        </p:spPr>
        <p:style>
          <a:lnRef idx="2">
            <a:schemeClr val="accent4"/>
          </a:lnRef>
          <a:fillRef idx="1">
            <a:schemeClr val="lt1"/>
          </a:fillRef>
          <a:effectRef idx="0">
            <a:schemeClr val="accent4"/>
          </a:effectRef>
          <a:fontRef idx="minor">
            <a:schemeClr val="dk1"/>
          </a:fontRef>
        </p:style>
        <p:txBody>
          <a:bodyPr wrap="square" lIns="91440" tIns="45720" rIns="91440" bIns="45720">
            <a:spAutoFit/>
          </a:bodyPr>
          <a:lstStyle/>
          <a:p>
            <a:pPr algn="ctr"/>
            <a:r>
              <a:rPr lang="ar-TN" sz="5400" b="1" cap="none" spc="0" dirty="0" smtClean="0">
                <a:ln w="1905">
                  <a:solidFill>
                    <a:schemeClr val="tx2">
                      <a:lumMod val="75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أزمة النّظام التّربوي التّونسيّ</a:t>
            </a:r>
            <a:endParaRPr lang="fr-FR" sz="5400" b="1" cap="none" spc="0" dirty="0">
              <a:ln w="1905">
                <a:solidFill>
                  <a:schemeClr val="tx2">
                    <a:lumMod val="75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path" presetSubtype="0" accel="50000" decel="50000" fill="hold" grpId="0" nodeType="clickEffect">
                                  <p:stCondLst>
                                    <p:cond delay="0"/>
                                  </p:stCondLst>
                                  <p:childTnLst>
                                    <p:animMotion origin="layout" path="M 0 0  L 0.029 0.12133  L 0.125 0.12133  L 0.048 0.196  L 0.077 0.31733  L 0 0.24267  L -0.077 0.31733  L -0.048 0.196  L -0.125 0.12133  L -0.029 0.12133  L 0 0  Z" pathEditMode="relative" ptsTypes="">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45585"/>
            <a:ext cx="8229600" cy="5411807"/>
          </a:xfrm>
          <a:noFill/>
          <a:ln w="57150">
            <a:noFill/>
          </a:ln>
        </p:spPr>
        <p:txBody>
          <a:bodyPr/>
          <a:lstStyle/>
          <a:p>
            <a:pPr lvl="1" algn="r" rtl="1">
              <a:buBlip>
                <a:blip r:embed="rId2"/>
              </a:buBlip>
            </a:pPr>
            <a:endParaRPr lang="ar-TN" b="1" dirty="0" smtClean="0">
              <a:solidFill>
                <a:srgbClr val="D7431B"/>
              </a:solidFill>
            </a:endParaRPr>
          </a:p>
          <a:p>
            <a:pPr lvl="1" algn="r" rtl="1">
              <a:buBlip>
                <a:blip r:embed="rId2"/>
              </a:buBlip>
            </a:pPr>
            <a:r>
              <a:rPr lang="ar-TN" b="1" dirty="0" smtClean="0">
                <a:solidFill>
                  <a:srgbClr val="0000FF"/>
                </a:solidFill>
              </a:rPr>
              <a:t>الإعداد العمل الجماعي أو </a:t>
            </a:r>
            <a:r>
              <a:rPr lang="ar-TN" b="1" dirty="0" err="1" smtClean="0">
                <a:solidFill>
                  <a:srgbClr val="0000FF"/>
                </a:solidFill>
              </a:rPr>
              <a:t>الفريقي</a:t>
            </a:r>
            <a:r>
              <a:rPr lang="ar-TN" b="1" dirty="0" smtClean="0">
                <a:solidFill>
                  <a:srgbClr val="0000FF"/>
                </a:solidFill>
              </a:rPr>
              <a:t> </a:t>
            </a:r>
            <a:r>
              <a:rPr lang="ar-TN" dirty="0" smtClean="0"/>
              <a:t>اللازم لتصميم منهاج كل مادة حسب حاجاتها ومتطلباتها وحاجات التلاميذ والتلميذات ومتطلباتهم في كل صف ومرحلة..</a:t>
            </a:r>
          </a:p>
          <a:p>
            <a:pPr lvl="1" algn="r" rtl="1">
              <a:buNone/>
            </a:pPr>
            <a:endParaRPr lang="ar-TN" dirty="0" smtClean="0"/>
          </a:p>
          <a:p>
            <a:pPr lvl="1" algn="r" rtl="1">
              <a:buBlip>
                <a:blip r:embed="rId2"/>
              </a:buBlip>
            </a:pPr>
            <a:r>
              <a:rPr lang="ar-TN" dirty="0" smtClean="0"/>
              <a:t> </a:t>
            </a:r>
            <a:r>
              <a:rPr lang="ar-TN" b="1" dirty="0" smtClean="0">
                <a:solidFill>
                  <a:srgbClr val="0000FF"/>
                </a:solidFill>
              </a:rPr>
              <a:t>تثمين  وتبجيل مهنة التّعليم </a:t>
            </a:r>
            <a:r>
              <a:rPr lang="ar-TN" dirty="0" smtClean="0"/>
              <a:t>اجتماعيّا وثقافيّا وماديّا /الراتب الشّهري للمعلّم مرتفع نسبيّا ومكانته اجتماعيّا وثقافيّا مرموقة</a:t>
            </a:r>
          </a:p>
          <a:p>
            <a:pPr algn="r" rtl="1">
              <a:buNone/>
            </a:pP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309800"/>
            <a:ext cx="8229600" cy="5143536"/>
          </a:xfrm>
          <a:noFill/>
          <a:ln w="57150">
            <a:noFill/>
          </a:ln>
        </p:spPr>
        <p:txBody>
          <a:bodyPr/>
          <a:lstStyle/>
          <a:p>
            <a:pPr algn="r" rtl="1"/>
            <a:r>
              <a:rPr lang="ar-TN" b="1" smtClean="0"/>
              <a:t> سئلت مديرة فرع الشؤون الدولية بوزارة التربية والتعليم في العاصمة هلسنكي</a:t>
            </a:r>
            <a:r>
              <a:rPr lang="en-US" b="1" smtClean="0"/>
              <a:t> </a:t>
            </a:r>
            <a:r>
              <a:rPr lang="ar-TN" b="1" smtClean="0"/>
              <a:t>السيدة ملن</a:t>
            </a:r>
            <a:r>
              <a:rPr lang="en-US" b="1" smtClean="0"/>
              <a:t> </a:t>
            </a:r>
            <a:r>
              <a:rPr lang="ar-TN" b="1" smtClean="0"/>
              <a:t> عن التفتيش(التفقّد) فاجابت</a:t>
            </a:r>
            <a:r>
              <a:rPr lang="en-US" b="1" smtClean="0"/>
              <a:t>: </a:t>
            </a:r>
            <a:endParaRPr lang="ar-TN" b="1" smtClean="0"/>
          </a:p>
          <a:p>
            <a:pPr algn="ctr" rtl="1">
              <a:buNone/>
            </a:pPr>
            <a:r>
              <a:rPr lang="ar-TN" b="1" smtClean="0">
                <a:solidFill>
                  <a:srgbClr val="002060"/>
                </a:solidFill>
              </a:rPr>
              <a:t>لا وجود للمفتشين في نظامنا التعليمي، إذ إننا نثق بجميع من يعملون في الميدان التربوي، وقد ألغي التفتيش منذ ما يقرب من</a:t>
            </a:r>
            <a:r>
              <a:rPr lang="en-US" b="1" smtClean="0">
                <a:solidFill>
                  <a:srgbClr val="002060"/>
                </a:solidFill>
              </a:rPr>
              <a:t> 15 </a:t>
            </a:r>
            <a:r>
              <a:rPr lang="ar-TN" b="1" smtClean="0">
                <a:solidFill>
                  <a:srgbClr val="002060"/>
                </a:solidFill>
              </a:rPr>
              <a:t>سنة إيماناً منا بعدم جدوى الدور الذي يقوم به المشرف التربوي فهو يأخذ لمحة عاجلة ولا يستطيع المتابعة الدائمة، والبديل الدراسات الميدانية المتخصصة والعميقة والدقيقة</a:t>
            </a:r>
            <a:endParaRPr lang="fr-FR">
              <a:solidFill>
                <a:srgbClr val="00206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952040"/>
            <a:ext cx="8229600" cy="5429288"/>
          </a:xfrm>
          <a:noFill/>
          <a:ln w="76200">
            <a:noFill/>
          </a:ln>
        </p:spPr>
        <p:txBody>
          <a:bodyPr/>
          <a:lstStyle/>
          <a:p>
            <a:pPr lvl="0" algn="r" rtl="1"/>
            <a:endParaRPr lang="fr-FR" b="1" dirty="0" smtClean="0"/>
          </a:p>
          <a:p>
            <a:pPr lvl="0" algn="r" rtl="1">
              <a:buNone/>
            </a:pPr>
            <a:r>
              <a:rPr lang="ar-TN" b="1" dirty="0" smtClean="0"/>
              <a:t>أبرزت الدّراسات حول  عوامل تفوّق هذا النّظام التعليمي:</a:t>
            </a:r>
            <a:endParaRPr lang="fr-FR" b="1" dirty="0" smtClean="0"/>
          </a:p>
          <a:p>
            <a:pPr lvl="0" algn="r" rtl="1">
              <a:buBlip>
                <a:blip r:embed="rId2"/>
              </a:buBlip>
            </a:pPr>
            <a:r>
              <a:rPr lang="ar-TN" b="1" dirty="0" smtClean="0"/>
              <a:t> </a:t>
            </a:r>
            <a:r>
              <a:rPr lang="ar-TN" b="1" dirty="0" smtClean="0">
                <a:solidFill>
                  <a:srgbClr val="0070C0"/>
                </a:solidFill>
              </a:rPr>
              <a:t>التّرشيد</a:t>
            </a:r>
            <a:r>
              <a:rPr lang="ar-TN" b="1" dirty="0" smtClean="0"/>
              <a:t> المبكّر للتّلاميذ</a:t>
            </a:r>
            <a:endParaRPr lang="fr-FR" b="1" dirty="0" smtClean="0"/>
          </a:p>
          <a:p>
            <a:pPr algn="r" rtl="1">
              <a:buBlip>
                <a:blip r:embed="rId2"/>
              </a:buBlip>
            </a:pPr>
            <a:r>
              <a:rPr lang="ar-TN" b="1" dirty="0" smtClean="0">
                <a:solidFill>
                  <a:srgbClr val="0070C0"/>
                </a:solidFill>
              </a:rPr>
              <a:t>غياب الضّغط النّفساني </a:t>
            </a:r>
            <a:r>
              <a:rPr lang="ar-TN" b="1" dirty="0" smtClean="0"/>
              <a:t>في منظومة لا تعترف بالامتحانات والتّقييم الجزائي ..</a:t>
            </a:r>
            <a:endParaRPr lang="fr-FR" dirty="0" smtClean="0"/>
          </a:p>
          <a:p>
            <a:pPr algn="r" rtl="1">
              <a:buBlip>
                <a:blip r:embed="rId2"/>
              </a:buBlip>
            </a:pPr>
            <a:r>
              <a:rPr lang="ar-TN" b="1" dirty="0" smtClean="0">
                <a:solidFill>
                  <a:srgbClr val="0070C0"/>
                </a:solidFill>
              </a:rPr>
              <a:t>التّكوين النّوعي </a:t>
            </a:r>
            <a:r>
              <a:rPr lang="ar-TN" b="1" dirty="0" smtClean="0"/>
              <a:t>للمدرّسين </a:t>
            </a:r>
          </a:p>
          <a:p>
            <a:pPr algn="r" rtl="1">
              <a:buBlip>
                <a:blip r:embed="rId2"/>
              </a:buBlip>
            </a:pPr>
            <a:r>
              <a:rPr lang="ar-TN" b="1" dirty="0" smtClean="0">
                <a:solidFill>
                  <a:srgbClr val="0070C0"/>
                </a:solidFill>
              </a:rPr>
              <a:t>اللاّمركزيّة وتوفير هامش كبير من حريّة التصرّف والاستقلاليّة</a:t>
            </a:r>
            <a:r>
              <a:rPr lang="ar-TN" b="1" dirty="0" smtClean="0"/>
              <a:t> في رسم وإنجاز وتقييم المناهج..</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uble vague 7"/>
          <p:cNvSpPr/>
          <p:nvPr/>
        </p:nvSpPr>
        <p:spPr>
          <a:xfrm>
            <a:off x="285720" y="1916832"/>
            <a:ext cx="8286808" cy="3714776"/>
          </a:xfrm>
          <a:prstGeom prst="doubleWave">
            <a:avLst/>
          </a:prstGeom>
          <a:noFill/>
          <a:ln w="571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1187624" y="0"/>
            <a:ext cx="6500858" cy="1754326"/>
          </a:xfrm>
          <a:prstGeom prst="rect">
            <a:avLst/>
          </a:prstGeom>
          <a:noFill/>
          <a:ln>
            <a:noFill/>
          </a:ln>
          <a:effectLst>
            <a:glow rad="228600">
              <a:schemeClr val="accent2">
                <a:satMod val="175000"/>
                <a:alpha val="40000"/>
              </a:schemeClr>
            </a:glow>
            <a:outerShdw blurRad="50800" dist="38100" dir="16200000" rotWithShape="0">
              <a:prstClr val="black">
                <a:alpha val="40000"/>
              </a:prstClr>
            </a:outerShdw>
          </a:effectLst>
        </p:spPr>
        <p:txBody>
          <a:bodyPr wrap="square" lIns="91440" tIns="45720" rIns="91440" bIns="45720">
            <a:spAutoFit/>
          </a:bodyPr>
          <a:lstStyle/>
          <a:p>
            <a:pPr algn="ctr" rtl="1"/>
            <a:r>
              <a:rPr lang="ar-TN" sz="54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38100" dir="8100000" algn="tr" rotWithShape="0">
                    <a:prstClr val="black">
                      <a:alpha val="40000"/>
                    </a:prstClr>
                  </a:outerShdw>
                  <a:reflection blurRad="6350" stA="55000" endA="300" endPos="45500" dir="5400000" sy="-100000" algn="bl" rotWithShape="0"/>
                </a:effectLst>
              </a:rPr>
              <a:t>كــــــــــوريا الجنوبيّة</a:t>
            </a:r>
          </a:p>
          <a:p>
            <a:pPr algn="ctr"/>
            <a:r>
              <a:rPr lang="fr-FR" sz="54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38100" dir="8100000" algn="tr" rotWithShape="0">
                    <a:prstClr val="black">
                      <a:alpha val="40000"/>
                    </a:prstClr>
                  </a:outerShdw>
                  <a:reflection blurRad="6350" stA="55000" endA="300" endPos="45500" dir="5400000" sy="-100000" algn="bl" rotWithShape="0"/>
                </a:effectLst>
              </a:rPr>
              <a:t>Corée du Sud</a:t>
            </a:r>
            <a:endParaRPr lang="fr-FR" sz="5400" b="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8100000" algn="tr" rotWithShape="0">
                  <a:prstClr val="black">
                    <a:alpha val="40000"/>
                  </a:prstClr>
                </a:outerShdw>
                <a:reflection blurRad="6350" stA="55000" endA="300" endPos="45500" dir="5400000" sy="-100000" algn="bl" rotWithShape="0"/>
              </a:effectLst>
            </a:endParaRPr>
          </a:p>
        </p:txBody>
      </p:sp>
      <p:sp>
        <p:nvSpPr>
          <p:cNvPr id="7" name="Rectangle 6"/>
          <p:cNvSpPr/>
          <p:nvPr/>
        </p:nvSpPr>
        <p:spPr>
          <a:xfrm>
            <a:off x="323528" y="1700808"/>
            <a:ext cx="7929618" cy="3509743"/>
          </a:xfrm>
          <a:prstGeom prst="rect">
            <a:avLst/>
          </a:prstGeom>
        </p:spPr>
        <p:txBody>
          <a:bodyPr wrap="square">
            <a:spAutoFit/>
          </a:bodyPr>
          <a:lstStyle/>
          <a:p>
            <a:pPr algn="ctr" rtl="1">
              <a:lnSpc>
                <a:spcPct val="150000"/>
              </a:lnSpc>
            </a:pPr>
            <a:endParaRPr lang="fr-FR" sz="2800" b="1" dirty="0" smtClean="0"/>
          </a:p>
          <a:p>
            <a:pPr algn="ctr" rtl="1">
              <a:lnSpc>
                <a:spcPct val="150000"/>
              </a:lnSpc>
            </a:pPr>
            <a:r>
              <a:rPr lang="fr-FR" sz="2800" b="1" dirty="0" err="1" smtClean="0"/>
              <a:t>النمو</a:t>
            </a:r>
            <a:r>
              <a:rPr lang="fr-FR" sz="2800" b="1" dirty="0" smtClean="0"/>
              <a:t> </a:t>
            </a:r>
            <a:r>
              <a:rPr lang="fr-FR" sz="2800" b="1" dirty="0" err="1" smtClean="0"/>
              <a:t>الاقتصادي</a:t>
            </a:r>
            <a:r>
              <a:rPr lang="fr-FR" sz="2800" b="1" dirty="0" smtClean="0"/>
              <a:t> </a:t>
            </a:r>
            <a:r>
              <a:rPr lang="fr-FR" sz="2800" b="1" dirty="0" err="1" smtClean="0"/>
              <a:t>المشهود</a:t>
            </a:r>
            <a:r>
              <a:rPr lang="fr-FR" sz="2800" b="1" dirty="0" smtClean="0"/>
              <a:t> </a:t>
            </a:r>
            <a:r>
              <a:rPr lang="fr-FR" sz="2800" b="1" dirty="0" err="1" smtClean="0"/>
              <a:t>لكوريا</a:t>
            </a:r>
            <a:r>
              <a:rPr lang="fr-FR" sz="2800" b="1" dirty="0" smtClean="0"/>
              <a:t> </a:t>
            </a:r>
            <a:r>
              <a:rPr lang="ar-TN" sz="2800" b="1" dirty="0" smtClean="0"/>
              <a:t>الجنوبيّة يعكس بوضوح </a:t>
            </a:r>
            <a:r>
              <a:rPr lang="fr-FR" sz="2800" b="1" dirty="0" err="1" smtClean="0"/>
              <a:t>ما</a:t>
            </a:r>
            <a:r>
              <a:rPr lang="fr-FR" sz="2800" b="1" dirty="0" smtClean="0"/>
              <a:t> </a:t>
            </a:r>
            <a:r>
              <a:rPr lang="fr-FR" sz="2800" b="1" dirty="0" err="1" smtClean="0"/>
              <a:t>أطلق</a:t>
            </a:r>
            <a:r>
              <a:rPr lang="fr-FR" sz="2800" b="1" dirty="0" smtClean="0"/>
              <a:t> </a:t>
            </a:r>
            <a:r>
              <a:rPr lang="fr-FR" sz="2800" b="1" dirty="0" err="1" smtClean="0"/>
              <a:t>عليه</a:t>
            </a:r>
            <a:r>
              <a:rPr lang="fr-FR" sz="2800" b="1" dirty="0" smtClean="0"/>
              <a:t> "</a:t>
            </a:r>
            <a:r>
              <a:rPr lang="fr-FR" sz="2800" b="1" dirty="0" err="1" smtClean="0"/>
              <a:t>المعجزة</a:t>
            </a:r>
            <a:r>
              <a:rPr lang="fr-FR" sz="2800" b="1" dirty="0" smtClean="0"/>
              <a:t> </a:t>
            </a:r>
            <a:r>
              <a:rPr lang="fr-FR" sz="2800" b="1" dirty="0" err="1" smtClean="0"/>
              <a:t>الشرق</a:t>
            </a:r>
            <a:r>
              <a:rPr lang="fr-FR" sz="2800" b="1" dirty="0" smtClean="0"/>
              <a:t> </a:t>
            </a:r>
            <a:r>
              <a:rPr lang="fr-FR" sz="2800" b="1" dirty="0" err="1" smtClean="0"/>
              <a:t>آسيوية</a:t>
            </a:r>
            <a:r>
              <a:rPr lang="fr-FR" sz="2800" b="1" dirty="0" smtClean="0"/>
              <a:t>"</a:t>
            </a:r>
            <a:r>
              <a:rPr lang="fr-FR" sz="2800" dirty="0" smtClean="0"/>
              <a:t>، </a:t>
            </a:r>
            <a:r>
              <a:rPr lang="ar-TN" sz="2800" dirty="0" smtClean="0"/>
              <a:t>و</a:t>
            </a:r>
            <a:r>
              <a:rPr lang="fr-FR" sz="3200" b="1" dirty="0" err="1" smtClean="0"/>
              <a:t>جع</a:t>
            </a:r>
            <a:r>
              <a:rPr lang="ar-TN" sz="3200" b="1" dirty="0" smtClean="0"/>
              <a:t>لها</a:t>
            </a:r>
            <a:r>
              <a:rPr lang="fr-FR" sz="3200" b="1" dirty="0" smtClean="0"/>
              <a:t> </a:t>
            </a:r>
            <a:r>
              <a:rPr lang="fr-FR" sz="3200" b="1" dirty="0" err="1" smtClean="0"/>
              <a:t>تقفز</a:t>
            </a:r>
            <a:r>
              <a:rPr lang="fr-FR" sz="3200" b="1" dirty="0" smtClean="0"/>
              <a:t> </a:t>
            </a:r>
            <a:r>
              <a:rPr lang="fr-FR" sz="3200" b="1" dirty="0" err="1" smtClean="0"/>
              <a:t>إلى</a:t>
            </a:r>
            <a:r>
              <a:rPr lang="fr-FR" sz="3200" b="1" dirty="0" smtClean="0"/>
              <a:t> </a:t>
            </a:r>
            <a:r>
              <a:rPr lang="fr-FR" sz="3200" b="1" dirty="0" err="1" smtClean="0"/>
              <a:t>المرتبة</a:t>
            </a:r>
            <a:r>
              <a:rPr lang="fr-FR" sz="3200" b="1" dirty="0" smtClean="0"/>
              <a:t> </a:t>
            </a:r>
            <a:r>
              <a:rPr lang="ar-TN" sz="3200" b="1" dirty="0" smtClean="0"/>
              <a:t>الحادية </a:t>
            </a:r>
            <a:r>
              <a:rPr lang="ar-TN" sz="3200" b="1" dirty="0" err="1" smtClean="0"/>
              <a:t>ع</a:t>
            </a:r>
            <a:r>
              <a:rPr lang="fr-FR" sz="3200" b="1" dirty="0" err="1" smtClean="0"/>
              <a:t>شر</a:t>
            </a:r>
            <a:r>
              <a:rPr lang="fr-FR" sz="3200" b="1" dirty="0" smtClean="0"/>
              <a:t> </a:t>
            </a:r>
            <a:r>
              <a:rPr lang="fr-FR" sz="3200" b="1" dirty="0" err="1" smtClean="0"/>
              <a:t>كأكبر</a:t>
            </a:r>
            <a:r>
              <a:rPr lang="fr-FR" sz="3200" b="1" dirty="0" smtClean="0"/>
              <a:t> </a:t>
            </a:r>
            <a:r>
              <a:rPr lang="fr-FR" sz="3200" b="1" dirty="0" err="1" smtClean="0"/>
              <a:t>اقتصاد</a:t>
            </a:r>
            <a:r>
              <a:rPr lang="fr-FR" sz="3200" b="1" dirty="0" smtClean="0"/>
              <a:t> </a:t>
            </a:r>
            <a:r>
              <a:rPr lang="fr-FR" sz="3200" b="1" dirty="0" err="1" smtClean="0"/>
              <a:t>وشريك</a:t>
            </a:r>
            <a:r>
              <a:rPr lang="fr-FR" sz="3200" b="1" dirty="0" smtClean="0"/>
              <a:t> </a:t>
            </a:r>
            <a:r>
              <a:rPr lang="fr-FR" sz="3200" b="1" dirty="0" err="1" smtClean="0"/>
              <a:t>تجاري</a:t>
            </a:r>
            <a:r>
              <a:rPr lang="fr-FR" sz="3200" b="1" dirty="0" smtClean="0"/>
              <a:t> </a:t>
            </a:r>
            <a:r>
              <a:rPr lang="fr-FR" sz="3200" b="1" dirty="0" err="1" smtClean="0"/>
              <a:t>على</a:t>
            </a:r>
            <a:r>
              <a:rPr lang="fr-FR" sz="3200" b="1" dirty="0" smtClean="0"/>
              <a:t> </a:t>
            </a:r>
            <a:r>
              <a:rPr lang="fr-FR" sz="3200" b="1" dirty="0" err="1" smtClean="0"/>
              <a:t>مستوى</a:t>
            </a:r>
            <a:r>
              <a:rPr lang="fr-FR" sz="3200" b="1" dirty="0" smtClean="0"/>
              <a:t> </a:t>
            </a:r>
            <a:r>
              <a:rPr lang="fr-FR" sz="3200" b="1" dirty="0" err="1" smtClean="0"/>
              <a:t>العالم</a:t>
            </a:r>
            <a:r>
              <a:rPr lang="fr-FR" sz="3200" b="1" dirty="0" smtClean="0"/>
              <a:t>….</a:t>
            </a:r>
            <a:endParaRPr lang="fr-FR" sz="32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31840" y="0"/>
            <a:ext cx="1954560" cy="1340768"/>
          </a:xfrm>
        </p:spPr>
        <p:txBody>
          <a:bodyPr/>
          <a:lstStyle/>
          <a:p>
            <a:r>
              <a:rPr lang="ar-TN" sz="3200" b="1"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cs typeface="Al-Mothnna" pitchFamily="2" charset="-78"/>
              </a:rPr>
              <a:t>تنمية وتعليــــــــم</a:t>
            </a:r>
            <a:endParaRPr lang="fr-FR" sz="5400" b="1"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cs typeface="Al-Mothnna" pitchFamily="2" charset="-78"/>
            </a:endParaRPr>
          </a:p>
        </p:txBody>
      </p:sp>
      <p:sp>
        <p:nvSpPr>
          <p:cNvPr id="3" name="Espace réservé du contenu 2"/>
          <p:cNvSpPr>
            <a:spLocks noGrp="1"/>
          </p:cNvSpPr>
          <p:nvPr>
            <p:ph idx="1"/>
          </p:nvPr>
        </p:nvSpPr>
        <p:spPr>
          <a:xfrm>
            <a:off x="590872" y="1428736"/>
            <a:ext cx="8229600" cy="4697427"/>
          </a:xfrm>
          <a:noFill/>
          <a:ln w="57150">
            <a:noFill/>
          </a:ln>
        </p:spPr>
        <p:txBody>
          <a:bodyPr/>
          <a:lstStyle/>
          <a:p>
            <a:pPr algn="ctr" rtl="1"/>
            <a:r>
              <a:rPr lang="ar-SA" sz="2800" b="1" dirty="0" smtClean="0"/>
              <a:t>الصناعات الأساسية :السيارات والشاحنات تصنعها شركات</a:t>
            </a:r>
            <a:r>
              <a:rPr lang="en-US" sz="2800" b="1" dirty="0" smtClean="0"/>
              <a:t>) </a:t>
            </a:r>
            <a:r>
              <a:rPr lang="ar-SA" sz="2800" b="1" dirty="0" smtClean="0"/>
              <a:t>نيسان </a:t>
            </a:r>
            <a:r>
              <a:rPr lang="ar-SA" sz="2800" b="1" dirty="0" err="1" smtClean="0"/>
              <a:t>و</a:t>
            </a:r>
            <a:r>
              <a:rPr lang="ar-SA" sz="2800" b="1" dirty="0" smtClean="0"/>
              <a:t> </a:t>
            </a:r>
            <a:r>
              <a:rPr lang="ar-SA" sz="2800" b="1" dirty="0" err="1" smtClean="0"/>
              <a:t>هيونداي</a:t>
            </a:r>
            <a:r>
              <a:rPr lang="ar-SA" sz="2800" b="1" dirty="0" smtClean="0"/>
              <a:t> </a:t>
            </a:r>
            <a:r>
              <a:rPr lang="en-US" sz="2800" b="1" dirty="0" smtClean="0"/>
              <a:t>(</a:t>
            </a:r>
            <a:r>
              <a:rPr lang="fr-FR" sz="2800" b="1" dirty="0" smtClean="0"/>
              <a:t>KI</a:t>
            </a:r>
            <a:r>
              <a:rPr lang="en-US" sz="2800" b="1" dirty="0" smtClean="0"/>
              <a:t>A</a:t>
            </a:r>
            <a:r>
              <a:rPr lang="ar-SA" sz="2800" b="1" dirty="0" smtClean="0"/>
              <a:t>والصلب والصناعات الالكترونية تنتجها شركات</a:t>
            </a:r>
            <a:r>
              <a:rPr lang="en-US" sz="2800" b="1" dirty="0" smtClean="0"/>
              <a:t>: LG </a:t>
            </a:r>
            <a:r>
              <a:rPr lang="ar-SA" sz="2800" b="1" dirty="0" smtClean="0"/>
              <a:t> و</a:t>
            </a:r>
            <a:r>
              <a:rPr lang="ar-TN" sz="2800" b="1" dirty="0" smtClean="0"/>
              <a:t>..</a:t>
            </a:r>
            <a:r>
              <a:rPr lang="en-US" sz="2800" b="1" dirty="0" smtClean="0"/>
              <a:t>.Samsung..</a:t>
            </a:r>
            <a:r>
              <a:rPr lang="ar-TN" sz="2800" b="1" dirty="0" smtClean="0"/>
              <a:t> ..</a:t>
            </a:r>
          </a:p>
          <a:p>
            <a:pPr algn="ctr" rtl="1"/>
            <a:r>
              <a:rPr lang="ar-TN" sz="2800" b="1" dirty="0" smtClean="0"/>
              <a:t>منذ </a:t>
            </a:r>
            <a:r>
              <a:rPr lang="fr-FR" sz="2800" b="1" dirty="0" err="1" smtClean="0"/>
              <a:t>ديسمبر</a:t>
            </a:r>
            <a:r>
              <a:rPr lang="fr-FR" sz="2800" b="1" dirty="0" smtClean="0"/>
              <a:t> 1990م،</a:t>
            </a:r>
            <a:r>
              <a:rPr lang="fr-FR" sz="2800" b="1" dirty="0" err="1" smtClean="0"/>
              <a:t>أصبحت</a:t>
            </a:r>
            <a:r>
              <a:rPr lang="fr-FR" sz="2800" b="1" dirty="0" smtClean="0"/>
              <a:t> </a:t>
            </a:r>
            <a:r>
              <a:rPr lang="fr-FR" sz="2800" b="1" dirty="0" err="1" smtClean="0"/>
              <a:t>كوريا</a:t>
            </a:r>
            <a:r>
              <a:rPr lang="fr-FR" sz="2800" b="1" dirty="0" smtClean="0"/>
              <a:t> </a:t>
            </a:r>
            <a:r>
              <a:rPr lang="fr-FR" sz="2800" b="1" dirty="0" err="1" smtClean="0"/>
              <a:t>من</a:t>
            </a:r>
            <a:r>
              <a:rPr lang="fr-FR" sz="2800" b="1" dirty="0" smtClean="0"/>
              <a:t> </a:t>
            </a:r>
            <a:r>
              <a:rPr lang="fr-FR" sz="2800" b="1" dirty="0" err="1" smtClean="0"/>
              <a:t>أهم</a:t>
            </a:r>
            <a:r>
              <a:rPr lang="fr-FR" sz="2800" b="1" dirty="0" smtClean="0"/>
              <a:t> </a:t>
            </a:r>
            <a:r>
              <a:rPr lang="fr-FR" sz="2800" b="1" dirty="0" err="1" smtClean="0"/>
              <a:t>منتجي</a:t>
            </a:r>
            <a:r>
              <a:rPr lang="fr-FR" sz="2800" b="1" dirty="0" smtClean="0"/>
              <a:t> </a:t>
            </a:r>
            <a:r>
              <a:rPr lang="fr-FR" sz="2800" b="1" dirty="0" err="1" smtClean="0"/>
              <a:t>للصلب</a:t>
            </a:r>
            <a:r>
              <a:rPr lang="fr-FR" sz="2800" b="1" dirty="0" smtClean="0"/>
              <a:t> </a:t>
            </a:r>
            <a:r>
              <a:rPr lang="fr-FR" sz="2800" b="1" dirty="0" err="1" smtClean="0"/>
              <a:t>في</a:t>
            </a:r>
            <a:r>
              <a:rPr lang="fr-FR" sz="2800" b="1" dirty="0" smtClean="0"/>
              <a:t> </a:t>
            </a:r>
            <a:r>
              <a:rPr lang="fr-FR" sz="2800" b="1" dirty="0" err="1" smtClean="0"/>
              <a:t>العالم</a:t>
            </a:r>
            <a:endParaRPr lang="en-US" sz="2800" b="1" dirty="0" smtClean="0"/>
          </a:p>
          <a:p>
            <a:pPr algn="ctr" rtl="1"/>
            <a:r>
              <a:rPr lang="ar-SA" b="1" dirty="0" smtClean="0"/>
              <a:t>صناعات الاتصال والتواصل</a:t>
            </a:r>
            <a:r>
              <a:rPr lang="en-US" b="1" dirty="0" smtClean="0"/>
              <a:t>) </a:t>
            </a:r>
            <a:r>
              <a:rPr lang="ar-SA" b="1" dirty="0" smtClean="0"/>
              <a:t>الهواتف+أجهزة التصوير الرقمية+تسجيل الصوت والصورة</a:t>
            </a:r>
            <a:r>
              <a:rPr lang="en-US" b="1" dirty="0" smtClean="0"/>
              <a:t>MP3</a:t>
            </a:r>
            <a:r>
              <a:rPr lang="ar-SA" b="1" dirty="0" smtClean="0"/>
              <a:t>و</a:t>
            </a:r>
            <a:r>
              <a:rPr lang="en-US" b="1" dirty="0" smtClean="0"/>
              <a:t>MP4+</a:t>
            </a:r>
            <a:r>
              <a:rPr lang="ar-TN" b="1" dirty="0" smtClean="0"/>
              <a:t>  والحواسيب</a:t>
            </a:r>
            <a:r>
              <a:rPr lang="ar-TN" sz="2800" b="1" dirty="0" smtClean="0"/>
              <a:t>...</a:t>
            </a:r>
          </a:p>
          <a:p>
            <a:pPr algn="ctr" rtl="1"/>
            <a:r>
              <a:rPr lang="fr-FR" sz="2800" b="1" dirty="0" err="1" smtClean="0"/>
              <a:t>وجاءت</a:t>
            </a:r>
            <a:r>
              <a:rPr lang="fr-FR" sz="2800" b="1" dirty="0" smtClean="0"/>
              <a:t> </a:t>
            </a:r>
            <a:r>
              <a:rPr lang="fr-FR" sz="2800" b="1" dirty="0" err="1" smtClean="0"/>
              <a:t>كوريا</a:t>
            </a:r>
            <a:r>
              <a:rPr lang="fr-FR" sz="2800" b="1" dirty="0" smtClean="0"/>
              <a:t> </a:t>
            </a:r>
            <a:r>
              <a:rPr lang="fr-FR" sz="2800" b="1" dirty="0" err="1" smtClean="0"/>
              <a:t>في</a:t>
            </a:r>
            <a:r>
              <a:rPr lang="fr-FR" sz="2800" b="1" dirty="0" smtClean="0"/>
              <a:t> </a:t>
            </a:r>
            <a:r>
              <a:rPr lang="fr-FR" sz="2800" b="1" dirty="0" err="1" smtClean="0"/>
              <a:t>المرتبة</a:t>
            </a:r>
            <a:r>
              <a:rPr lang="fr-FR" sz="2800" b="1" dirty="0" smtClean="0"/>
              <a:t> </a:t>
            </a:r>
            <a:r>
              <a:rPr lang="fr-FR" sz="2800" b="1" dirty="0" err="1" smtClean="0"/>
              <a:t>السادسة</a:t>
            </a:r>
            <a:r>
              <a:rPr lang="fr-FR" sz="2800" b="1" dirty="0" smtClean="0"/>
              <a:t> </a:t>
            </a:r>
            <a:r>
              <a:rPr lang="fr-FR" sz="2800" b="1" dirty="0" err="1" smtClean="0"/>
              <a:t>بين</a:t>
            </a:r>
            <a:r>
              <a:rPr lang="fr-FR" sz="2800" b="1" dirty="0" smtClean="0"/>
              <a:t> </a:t>
            </a:r>
            <a:r>
              <a:rPr lang="fr-FR" sz="2800" b="1" dirty="0" err="1" smtClean="0"/>
              <a:t>أكبر</a:t>
            </a:r>
            <a:r>
              <a:rPr lang="fr-FR" sz="2800" b="1" dirty="0" smtClean="0"/>
              <a:t> </a:t>
            </a:r>
            <a:r>
              <a:rPr lang="fr-FR" sz="2800" b="1" dirty="0" err="1" smtClean="0"/>
              <a:t>مصنعي</a:t>
            </a:r>
            <a:r>
              <a:rPr lang="fr-FR" sz="2800" b="1" dirty="0" smtClean="0"/>
              <a:t> </a:t>
            </a:r>
            <a:r>
              <a:rPr lang="fr-FR" sz="2800" b="1" dirty="0" err="1" smtClean="0"/>
              <a:t>السيارات</a:t>
            </a:r>
            <a:r>
              <a:rPr lang="fr-FR" sz="2800" b="1" dirty="0" smtClean="0"/>
              <a:t> </a:t>
            </a:r>
            <a:r>
              <a:rPr lang="fr-FR" sz="2800" b="1" dirty="0" err="1" smtClean="0"/>
              <a:t>في</a:t>
            </a:r>
            <a:r>
              <a:rPr lang="fr-FR" sz="2800" b="1" dirty="0" smtClean="0"/>
              <a:t> </a:t>
            </a:r>
            <a:r>
              <a:rPr lang="fr-FR" sz="2800" b="1" dirty="0" err="1" smtClean="0"/>
              <a:t>العالم</a:t>
            </a:r>
            <a:r>
              <a:rPr lang="fr-FR" sz="2800" b="1" dirty="0" smtClean="0"/>
              <a:t>، </a:t>
            </a:r>
            <a:r>
              <a:rPr lang="fr-FR" sz="2800" b="1" dirty="0" err="1" smtClean="0"/>
              <a:t>حيث</a:t>
            </a:r>
            <a:r>
              <a:rPr lang="fr-FR" sz="2800" b="1" dirty="0" smtClean="0"/>
              <a:t> </a:t>
            </a:r>
            <a:r>
              <a:rPr lang="fr-FR" sz="2800" b="1" dirty="0" err="1" smtClean="0"/>
              <a:t>تنتج</a:t>
            </a:r>
            <a:r>
              <a:rPr lang="fr-FR" sz="2800" b="1" dirty="0" smtClean="0"/>
              <a:t> </a:t>
            </a:r>
            <a:r>
              <a:rPr lang="fr-FR" sz="2800" b="1" dirty="0" err="1" smtClean="0"/>
              <a:t>سنويا</a:t>
            </a:r>
            <a:r>
              <a:rPr lang="fr-FR" sz="2800" b="1" dirty="0" smtClean="0"/>
              <a:t> </a:t>
            </a:r>
            <a:r>
              <a:rPr lang="fr-FR" sz="2800" b="1" dirty="0" err="1" smtClean="0"/>
              <a:t>أكثر</a:t>
            </a:r>
            <a:r>
              <a:rPr lang="fr-FR" sz="2800" b="1" dirty="0" smtClean="0"/>
              <a:t> </a:t>
            </a:r>
            <a:r>
              <a:rPr lang="fr-FR" sz="2800" b="1" dirty="0" err="1" smtClean="0"/>
              <a:t>من</a:t>
            </a:r>
            <a:r>
              <a:rPr lang="fr-FR" sz="2800" b="1" dirty="0" smtClean="0"/>
              <a:t> 3 </a:t>
            </a:r>
            <a:r>
              <a:rPr lang="fr-FR" sz="2800" b="1" dirty="0" err="1" smtClean="0"/>
              <a:t>ملايين</a:t>
            </a:r>
            <a:r>
              <a:rPr lang="fr-FR" sz="2800" b="1" dirty="0" smtClean="0"/>
              <a:t> </a:t>
            </a:r>
            <a:r>
              <a:rPr lang="fr-FR" sz="2800" b="1" dirty="0" err="1" smtClean="0"/>
              <a:t>سيارة</a:t>
            </a:r>
            <a:endParaRPr lang="fr-FR" sz="2800" b="1" dirty="0"/>
          </a:p>
        </p:txBody>
      </p:sp>
      <p:pic>
        <p:nvPicPr>
          <p:cNvPr id="34820" name="Picture 4" descr="http://t2.gstatic.com/images?q=tbn:ANd9GcSOXgkQEjbwkYfH02s6HPmit42MlvTeEfLwXrIY7mse8qbAWkBF"/>
          <p:cNvPicPr>
            <a:picLocks noChangeAspect="1" noChangeArrowheads="1"/>
          </p:cNvPicPr>
          <p:nvPr/>
        </p:nvPicPr>
        <p:blipFill>
          <a:blip r:embed="rId3" cstate="print"/>
          <a:srcRect/>
          <a:stretch>
            <a:fillRect/>
          </a:stretch>
        </p:blipFill>
        <p:spPr bwMode="auto">
          <a:xfrm>
            <a:off x="7164288" y="0"/>
            <a:ext cx="1979712" cy="1482874"/>
          </a:xfrm>
          <a:prstGeom prst="rect">
            <a:avLst/>
          </a:prstGeom>
          <a:noFill/>
        </p:spPr>
      </p:pic>
      <p:pic>
        <p:nvPicPr>
          <p:cNvPr id="34822" name="Picture 6" descr="http://t1.gstatic.com/images?q=tbn:ANd9GcRrhOLFjvk7ZsqxdrAtpt6cgclZE11TqneK3VoEzboi9oxuInga"/>
          <p:cNvPicPr>
            <a:picLocks noChangeAspect="1" noChangeArrowheads="1"/>
          </p:cNvPicPr>
          <p:nvPr/>
        </p:nvPicPr>
        <p:blipFill>
          <a:blip r:embed="rId4" cstate="print"/>
          <a:srcRect/>
          <a:stretch>
            <a:fillRect/>
          </a:stretch>
        </p:blipFill>
        <p:spPr bwMode="auto">
          <a:xfrm>
            <a:off x="5220072" y="0"/>
            <a:ext cx="1872208" cy="1484784"/>
          </a:xfrm>
          <a:prstGeom prst="rect">
            <a:avLst/>
          </a:prstGeom>
          <a:noFill/>
        </p:spPr>
      </p:pic>
      <p:pic>
        <p:nvPicPr>
          <p:cNvPr id="34826" name="Picture 10" descr="http://t0.gstatic.com/images?q=tbn:ANd9GcSEWo1DM7guk3aXj05IGnEVrM4YNdCjiH6qlNSM8QRjm2iIMaV8ZA"/>
          <p:cNvPicPr>
            <a:picLocks noChangeAspect="1" noChangeArrowheads="1"/>
          </p:cNvPicPr>
          <p:nvPr/>
        </p:nvPicPr>
        <p:blipFill>
          <a:blip r:embed="rId5" cstate="print"/>
          <a:srcRect/>
          <a:stretch>
            <a:fillRect/>
          </a:stretch>
        </p:blipFill>
        <p:spPr bwMode="auto">
          <a:xfrm>
            <a:off x="1979712" y="0"/>
            <a:ext cx="1043608" cy="1391608"/>
          </a:xfrm>
          <a:prstGeom prst="rect">
            <a:avLst/>
          </a:prstGeom>
          <a:noFill/>
        </p:spPr>
      </p:pic>
      <p:sp>
        <p:nvSpPr>
          <p:cNvPr id="34828" name="AutoShape 12" descr="data:image/jpeg;base64,/9j/4AAQSkZJRgABAQAAAQABAAD/2wCEAAkGBg8PDw8NDw8NDQ0NDQ0NDg4NDQ4NDw0NFRAVFBUQFBQXGyYfFxkjGRIUHy8gIycpLCwsFR4xNTAqNSYrLCkBCQoKDgwOGQ8PGikkHyEsLC4pKjUtKTUsKSkqLSw1LCosKjUqLykpKSkvLCwsLC4pLCopLCkpLC4pLCwsKSwpKf/AABEIAMIBAwMBIgACEQEDEQH/xAAcAAEBAAIDAQEAAAAAAAAAAAAAAQIGAwUHBAj/xAA9EAACAgEBBQQIAwUIAwAAAAAAAQIDEQQFBxIhMQZBUWETInGBkbHB0TJCkhRSU2KhFyMkM4Ki0vA0k+H/xAAaAQEAAgMBAAAAAAAAAAAAAAAAAQIDBAUG/8QAMREAAgEDAwAGCgIDAAAAAAAAAAECAwQREiExFEFRkeHwEyIyQmFxgaGx0QViI6Lx/9oADAMBAAIRAxEAPwDw4AAAAAAAAAAAAFAAAAAAAAAwUAgKTAAAAAAABAUAEAAAAAAAAAAAAwAAAAAAAAAXAAAAwUAmC4AAAwUEggLguBggxwMGWBgnAyTBMGWBgYBiC4BGARoFJgEkwCkIAAAAIVkAAAAAAAAAAAAAAAAKAACgAAFAJIBcBIySLJEZMcFwZqJnGszwouXBVyOLBVE+/S7Hvt5V1WWP+SEpfI7SrsLtGXNaS/HnBr5m5Gyn1owSrwjzJGu8Jjg2O7sPtCKy9JfjyrcvkdVqdmW1vFlc4PwnFx+YnZT5SEa8JcSR8GCYOZ1mDiaUqTjyjOpGBDJomDC1guYgoKghCkIJAAAIAAAAAAAAAAAAUAAAoABSFJAwVBGSRdLJVsJHJCvJnp9O5yUYpuUmkkllt+B7B2I3cwojHU6uKne8ShVJZjV4OS75fI6VC2WNc+DSubqNFZfPYaf2a3aanVpWWf4eh4alNPikv5Y/U9I2Ru90GmSfolfYvz3+vz8o9Du9obSp01btunGuC72+r8Eu9nnO397UsuGjgoR5r0tiUpPzS6L+p0YKTXqequ3x5f0OI6le6eFx9j02EIwWEowiu5JRij57Nq6ePKV9EX52wX1PAtodptVe8232T8nN4+B1z1Mn3v4lWqS5k2Zo/wAbJ+00fo+radEvw3Uyf8tsH9TmuohYsTjCyL7pxU0/ifmpamS738TtNm9rNXp2nVfZFL8vFmL9qfIheifsya+hEv42a9lo9a2zu10OoTcIPTWPpKr8OfOD5fDB5p2l3farRZnw+mo/i1ptJfzLrE23s9vaUsV6yCXRelrX9XH7Hoem1NV9anXKFtU1yaxKMl4P7FpqSXrrK7fH9mKNavbPEuPPWfmSVeDBo9b7dbtotS1WijhrMrNPHo13yh9vgeU21tPDXM59e2SWqHB3Le5jWjlHBgmDNmLOa1g3EyEKyMoSQFBBJCFIAAAAAAAAAAUAAFACJBSkRkiUQEjkhExSO87JbFes1dOn/LKWZtd1a5yfwRvW1LXIwVZqEXJ9Rv8Auv7HKMVtC6OZP/x4tfhXfZ9vibtt/btWiplfa+nKEM4dk8dEfdCMK4KKxCuuKSXRRgl9jw/tz2mlrdTJpv0NbcKo93Dn8XtfU68UpvU/ZXnB5uEZXdXL8o+HtJ2nv1trssl6vNQgvwwj4JHRuRWHB95gqzlN/A9BThGC0xMSGXCOE19MjIYlLwjgGhjIUjY+ynbG/Q2JxblVJr0lTfqyX0fma5wmSRsUpyg/gYqlONSOmSP0hsnatWqphfVLihNe+Mu+L80eb7z+xqg3r6I4hJ/38IrlCb6TXk/n7Tqt3Xal6XUKmyX+HvajLPSEu6f/AHuPYtVpoXVzqmlOu2DhJdcpozySg/6vz3o4EtVpW2/6j8ySiYM7ftFsqWl1N2nl1rm458Y9z96w/edU0ce4paJNHpac1KKaMCGTMWaTRmIAwQSQhSEAAAAAAAAFAAAAKUhUSQVGSRijkgjLTWXgq2dpsfs7qdW2qKZ24xlxXKPtfRG1bO3b7Ug+OCjRLGM+njF48PVZtm6OtLQ2P97Uyz7oR+5tG3LHGltNp8UeaeH1PQUkqUlGKWe3c87dX1RSlFYwjz9bttoz/wAzVVrxzZZP6Ehudsf4tVUvZXNm7bH2hJNU25zJKVcpPqnzSycmmul+2WR4nwqLwsvC5R7jYnUqvKeNtzRV9UXDxn4I02G5uP5tX+mn7yOdbnqXzlqrX7Kor6m0bOvm79Qsylwqbim21ni5HxaS2NnE7r7K5Z5JNpYISqb7rq6l1/Qo7+s+v8HUx3P6Xvv1D/0wRmt0Oj/jah/+v7Gx6Kqnji4aic5J5UZS5Pl7D59dc5aiULLJ1Vx6OOfDJVOblhP7eA6ZVxnU+86V7odH/F1H+z7GEt0Gk7r9QvdB/Q75U0dP2uz9WPod5HEY83yjFes/BLqUnOcev7eBaN3VfvPvNAnue0/dqbl7a4P6nBZubj+XVv8A1U/aRsl+qus49RCUlXXKKSy1y8cfDPtO+0mpVkIzXeua8H3otN1ILLx3LYmF7VfvM80nuetX4NVU35wnH5ZMXu62pX/l6mt+HDdZD5o2/U662GoscXKUa5NuOW4qHJdDsNfrlPTStrk1zj0eJRfEspmVSqwxjG5HTqj53x8EeT7U3f7VlJzsrlfLvkrY2SaXvyaptHZdunlwXVzqn+7OLi8e8/R2zZN01tttuCbb5tmhb5NOnVprOXEp2Qz5NRZqVIqs2mt99/kdG0vpylGMksM8haMcH0XQS6PJwHEq03CWGd+LyYtEMmQwFzEAhUkDBUJAEAAACBQAAADIIhSSCo5IHGjJMy03h5KyR7Vui1EXorIZXFDUOTXelKEcP/aza9twcqZKKcnxR5JZfU/Pey9sXaaXHTZOqXTMJNZXgzbNl7wtq2SVdc3fPDaj6GM5NJZfRZ6HoaTVWSlF79h527sJylKSawz1S3Zytorj+GyNceFvk08Lkz49j1W/tEpWRmnwSTlJPm+S6+407+0Datf+ZpY8v3qLIfUkN79q/Hpqn7JTibHoqsYtbYZodCqN5Sz9Ubvs2DjfqJOMkvXaeGk/WzyMJ7Q00m29PJt823COTU4b44/m0v6bvvE+iG+DT9+mtXssi/oU0yby1/siHZVksYO8XDZfW6a3Wk4uXLHR5b8uR2Gu11HG42VObhyzwp/Bmsx3u6TvpvXvrf1ORb2tD/D1Hwh/yEozbXq8fFfkr0Squp9x2OuvpnHhqplGfEuajjl4cj7NdOxU1UJSc5xipYT5Lwz/AN6HRf2s6H9zUfph/wAh/a1of4eo/TD/AJE4nt6vHxI6JV7H3Gw1bKujD0auioNNOPo0+vU4tlKdFsqJZcZc4ySfDnHX3r5HQPe5o/4V7/QvqcU98Gm7tPc/bOC+hXFVpqSW/wAkW6HV2aizZ9DW/wBrvynwtSXNcnzR8O1dnzpcvR8TptazFZfDJPKRr898EfyaV/6rvtE+ezetqX/l6WteGfSS+qMsIVdWpJY+fYT0Krjj8HomzFimpPk+BGi747P7nSw73ZbLHkoxX1Oi1W9TXptONVT8FVzX6jV9udpr9bOM9RY58CahiKSin4JGvJRpycptde3zOha2VSM4yfCOrvUUsfm5HA+iLOWXkxbOHXqKcm0j0EVgjIUhqmQxDAKkhBkAAAAAKQAFAABSkBIMioxLklEGaZ2vZ7astLqKtRHrVNSx4rvXvWV7zqEckJG9bVdEkzDUgpJpn6a0WshfVC6t8VdsFOPfyfc/keO7weyr0l7shH/D3Nyg10i++Hu+WDsd2fbNUtaK+WKpyzVOT5V2PufhF/0Z6btXZdWqplRbHihNe+Mu6S8GjsRapv8Aq/PejzS1WlXfj8o/N8uRhxGz9rOxl2hm8pzpk3wWxXqteD8H5GsyhgwVqco7rg79KpGpHMScQ4zEGr6SRlwZcY4zEYCqSGDPjMomMYG19j+xF2tmpNOvTxfr2Ndf5Y+LNqlCUt3sjDVqxpx1SZ2O7bso9TctTbH+4oafrLlZZ3R813v/AOnq2suq01U7pRhCFUHOWIxXTu9r6e8z0Ggr09UaaoqFcFhL6vxZ5dvN7ZK6X7FRLNVbzbOL5WWLuXkvmZnL0j7Irz3s4D1XdXzsjR9u7TlqdRbqJdbZyl7Fnkvhy9x1rZZyMDj3NXXJs9NTgopJBmLZWyGkzMTIAIJIQpCAAAAAAAAAAUEKAUAAFBCkkGSZUzEF08ENHPVbh5PT+w28lRUdLrJNwWI13vm4LujPxXn3fLytM5IWYOlQuklpnujTuLaNZYZ+mbIVX14ahdTZHvxOE4+PmaJ2g3UV2Nz0k1XJ8/RWZcPdLqvf8TROznbfVaJ4rnxVZy6p+tB+7ufmj0jY29PR3JK5S00+9v16/iua+B0YZx/jeV2eH6OJKhXt3mHn6Hm+0+wuuob49PY4r81a44/GOTpp6Ca5OEl7U0fovSbUouWarqrE/wByyLfw6n0SqT6xT9sUystHvRLx/kqi2kkfm2vZ1kniMJN+Ci2d3szsFr72uHTzjF/mtXo4/wBT3eNSXSKXsSXyPn1e1aKVm26qvH79kU/h1EdHuxyJfyVSW0UjS+z+6mmpqzVT9NJc/Rwyq8+b6v8Aob0lXTXj1Kqq4+UIQiv6I07bO9TR0pqlS1M10azCvPtfN/A837R9t9VrXiyfDX3VQ9WC+782TPPNR4XZ4fspG3r3DzL7/o23tzvJU1LS6OWIPMbL1yc13xj4LzPMbLG37TGczBs51xdKS0Q2R3Le2jRjhBsxBDmtm2kGQAqWAICACAAAAAAAAAAAFBCoAoIUAuQQEkFBCgFyXJjkuSyZGDNMyVhxZLkyxqyjwVcT6YauUeabXseD7au0OpjyjfdFeVs19TqcjJtRvqqXtGN0YvlHa2dodTLlK+6Xttm/qfHZq5S5tt+1nzZHEJX1WW2oKlFcI5HZkwbJkmTUlUcuTKolbIQGJssCAEEghSEAAAAgAAAAAAAAAAAAQABk0MkTBIKGTJckAAmS5JAKTIyCCjIyMgFyMkyMkgZGRkZAGQMkyQABkAkgAIAAAAyAACAAAAAAAAAAAAAAAAAAoIACgAAAAAAAAAAAAAAAAAAgAKQAAAAAAAAAAAAAAAAAAAAAAAAAAAAAFAAAAADAAAAAAIAAEGAAAAAAAAAAAAAAAAAAAAAA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4830" name="AutoShape 14" descr="data:image/jpeg;base64,/9j/4AAQSkZJRgABAQAAAQABAAD/2wCEAAkGBg8PDw8NDw8NDQ0NDQ0NDg4NDQ4NDw0NFRAVFBUQFBQXGyYfFxkjGRIUHy8gIycpLCwsFR4xNTAqNSYrLCkBCQoKDgwOGQ8PGikkHyEsLC4pKjUtKTUsKSkqLSw1LCosKjUqLykpKSkvLCwsLC4pLCopLCkpLC4pLCwsKSwpKf/AABEIAMIBAwMBIgACEQEDEQH/xAAcAAEBAAIDAQEAAAAAAAAAAAAAAQIGAwUHBAj/xAA9EAACAgEBBQQIAwUIAwAAAAAAAQIDEQQFBxIhMQZBUWETInGBkbHB0TJCkhRSU2KhFyMkM4Ki0vA0k+H/xAAaAQEAAgMBAAAAAAAAAAAAAAAAAQIDBAUG/8QAMREAAgEDAwAGCgIDAAAAAAAAAAECAwQREiExFEFRkeHwEyIyQmFxgaGx0QViI6Lx/9oADAMBAAIRAxEAPwDw4AAAAAAAAAAAAFAAAAAAAAAwUAgKTAAAAAAABAUAEAAAAAAAAAAAAwAAAAAAAAAXAAAAwUAmC4AAAwUEggLguBggxwMGWBgnAyTBMGWBgYBiC4BGARoFJgEkwCkIAAAAIVkAAAAAAAAAAAAAAAAKAACgAAFAJIBcBIySLJEZMcFwZqJnGszwouXBVyOLBVE+/S7Hvt5V1WWP+SEpfI7SrsLtGXNaS/HnBr5m5Gyn1owSrwjzJGu8Jjg2O7sPtCKy9JfjyrcvkdVqdmW1vFlc4PwnFx+YnZT5SEa8JcSR8GCYOZ1mDiaUqTjyjOpGBDJomDC1guYgoKghCkIJAAAIAAAAAAAAAAAAUAAAoABSFJAwVBGSRdLJVsJHJCvJnp9O5yUYpuUmkkllt+B7B2I3cwojHU6uKne8ShVJZjV4OS75fI6VC2WNc+DSubqNFZfPYaf2a3aanVpWWf4eh4alNPikv5Y/U9I2Ru90GmSfolfYvz3+vz8o9Du9obSp01btunGuC72+r8Eu9nnO397UsuGjgoR5r0tiUpPzS6L+p0YKTXqequ3x5f0OI6le6eFx9j02EIwWEowiu5JRij57Nq6ePKV9EX52wX1PAtodptVe8232T8nN4+B1z1Mn3v4lWqS5k2Zo/wAbJ+00fo+radEvw3Uyf8tsH9TmuohYsTjCyL7pxU0/ifmpamS738TtNm9rNXp2nVfZFL8vFmL9qfIheifsya+hEv42a9lo9a2zu10OoTcIPTWPpKr8OfOD5fDB5p2l3farRZnw+mo/i1ptJfzLrE23s9vaUsV6yCXRelrX9XH7Hoem1NV9anXKFtU1yaxKMl4P7FpqSXrrK7fH9mKNavbPEuPPWfmSVeDBo9b7dbtotS1WijhrMrNPHo13yh9vgeU21tPDXM59e2SWqHB3Le5jWjlHBgmDNmLOa1g3EyEKyMoSQFBBJCFIAAAAAAAAAAUAAFACJBSkRkiUQEjkhExSO87JbFes1dOn/LKWZtd1a5yfwRvW1LXIwVZqEXJ9Rv8Auv7HKMVtC6OZP/x4tfhXfZ9vibtt/btWiplfa+nKEM4dk8dEfdCMK4KKxCuuKSXRRgl9jw/tz2mlrdTJpv0NbcKo93Dn8XtfU68UpvU/ZXnB5uEZXdXL8o+HtJ2nv1trssl6vNQgvwwj4JHRuRWHB95gqzlN/A9BThGC0xMSGXCOE19MjIYlLwjgGhjIUjY+ynbG/Q2JxblVJr0lTfqyX0fma5wmSRsUpyg/gYqlONSOmSP0hsnatWqphfVLihNe+Mu+L80eb7z+xqg3r6I4hJ/38IrlCb6TXk/n7Tqt3Xal6XUKmyX+HvajLPSEu6f/AHuPYtVpoXVzqmlOu2DhJdcpozySg/6vz3o4EtVpW2/6j8ySiYM7ftFsqWl1N2nl1rm458Y9z96w/edU0ce4paJNHpac1KKaMCGTMWaTRmIAwQSQhSEAAAAAAAAFAAAAKUhUSQVGSRijkgjLTWXgq2dpsfs7qdW2qKZ24xlxXKPtfRG1bO3b7Ug+OCjRLGM+njF48PVZtm6OtLQ2P97Uyz7oR+5tG3LHGltNp8UeaeH1PQUkqUlGKWe3c87dX1RSlFYwjz9bttoz/wAzVVrxzZZP6Ehudsf4tVUvZXNm7bH2hJNU25zJKVcpPqnzSycmmul+2WR4nwqLwsvC5R7jYnUqvKeNtzRV9UXDxn4I02G5uP5tX+mn7yOdbnqXzlqrX7Kor6m0bOvm79Qsylwqbim21ni5HxaS2NnE7r7K5Z5JNpYISqb7rq6l1/Qo7+s+v8HUx3P6Xvv1D/0wRmt0Oj/jah/+v7Gx6Kqnji4aic5J5UZS5Pl7D59dc5aiULLJ1Vx6OOfDJVOblhP7eA6ZVxnU+86V7odH/F1H+z7GEt0Gk7r9QvdB/Q75U0dP2uz9WPod5HEY83yjFes/BLqUnOcev7eBaN3VfvPvNAnue0/dqbl7a4P6nBZubj+XVv8A1U/aRsl+qus49RCUlXXKKSy1y8cfDPtO+0mpVkIzXeua8H3otN1ILLx3LYmF7VfvM80nuetX4NVU35wnH5ZMXu62pX/l6mt+HDdZD5o2/U662GoscXKUa5NuOW4qHJdDsNfrlPTStrk1zj0eJRfEspmVSqwxjG5HTqj53x8EeT7U3f7VlJzsrlfLvkrY2SaXvyaptHZdunlwXVzqn+7OLi8e8/R2zZN01tttuCbb5tmhb5NOnVprOXEp2Qz5NRZqVIqs2mt99/kdG0vpylGMksM8haMcH0XQS6PJwHEq03CWGd+LyYtEMmQwFzEAhUkDBUJAEAAACBQAAADIIhSSCo5IHGjJMy03h5KyR7Vui1EXorIZXFDUOTXelKEcP/aza9twcqZKKcnxR5JZfU/Pey9sXaaXHTZOqXTMJNZXgzbNl7wtq2SVdc3fPDaj6GM5NJZfRZ6HoaTVWSlF79h527sJylKSawz1S3Zytorj+GyNceFvk08Lkz49j1W/tEpWRmnwSTlJPm+S6+407+0Datf+ZpY8v3qLIfUkN79q/Hpqn7JTibHoqsYtbYZodCqN5Sz9Ubvs2DjfqJOMkvXaeGk/WzyMJ7Q00m29PJt823COTU4b44/m0v6bvvE+iG+DT9+mtXssi/oU0yby1/siHZVksYO8XDZfW6a3Wk4uXLHR5b8uR2Gu11HG42VObhyzwp/Bmsx3u6TvpvXvrf1ORb2tD/D1Hwh/yEozbXq8fFfkr0Squp9x2OuvpnHhqplGfEuajjl4cj7NdOxU1UJSc5xipYT5Lwz/AN6HRf2s6H9zUfph/wAh/a1of4eo/TD/AJE4nt6vHxI6JV7H3Gw1bKujD0auioNNOPo0+vU4tlKdFsqJZcZc4ySfDnHX3r5HQPe5o/4V7/QvqcU98Gm7tPc/bOC+hXFVpqSW/wAkW6HV2aizZ9DW/wBrvynwtSXNcnzR8O1dnzpcvR8TptazFZfDJPKRr898EfyaV/6rvtE+ezetqX/l6WteGfSS+qMsIVdWpJY+fYT0Krjj8HomzFimpPk+BGi747P7nSw73ZbLHkoxX1Oi1W9TXptONVT8FVzX6jV9udpr9bOM9RY58CahiKSin4JGvJRpycptde3zOha2VSM4yfCOrvUUsfm5HA+iLOWXkxbOHXqKcm0j0EVgjIUhqmQxDAKkhBkAAAAAKQAFAABSkBIMioxLklEGaZ2vZ7astLqKtRHrVNSx4rvXvWV7zqEckJG9bVdEkzDUgpJpn6a0WshfVC6t8VdsFOPfyfc/keO7weyr0l7shH/D3Nyg10i++Hu+WDsd2fbNUtaK+WKpyzVOT5V2PufhF/0Z6btXZdWqplRbHihNe+Mu6S8GjsRapv8Aq/PejzS1WlXfj8o/N8uRhxGz9rOxl2hm8pzpk3wWxXqteD8H5GsyhgwVqco7rg79KpGpHMScQ4zEGr6SRlwZcY4zEYCqSGDPjMomMYG19j+xF2tmpNOvTxfr2Ndf5Y+LNqlCUt3sjDVqxpx1SZ2O7bso9TctTbH+4oafrLlZZ3R813v/AOnq2suq01U7pRhCFUHOWIxXTu9r6e8z0Ggr09UaaoqFcFhL6vxZ5dvN7ZK6X7FRLNVbzbOL5WWLuXkvmZnL0j7Irz3s4D1XdXzsjR9u7TlqdRbqJdbZyl7Fnkvhy9x1rZZyMDj3NXXJs9NTgopJBmLZWyGkzMTIAIJIQpCAAAAAAAAAAUEKAUAAFBCkkGSZUzEF08ENHPVbh5PT+w28lRUdLrJNwWI13vm4LujPxXn3fLytM5IWYOlQuklpnujTuLaNZYZ+mbIVX14ahdTZHvxOE4+PmaJ2g3UV2Nz0k1XJ8/RWZcPdLqvf8TROznbfVaJ4rnxVZy6p+tB+7ufmj0jY29PR3JK5S00+9v16/iua+B0YZx/jeV2eH6OJKhXt3mHn6Hm+0+wuuob49PY4r81a44/GOTpp6Ca5OEl7U0fovSbUouWarqrE/wByyLfw6n0SqT6xT9sUystHvRLx/kqi2kkfm2vZ1kniMJN+Ci2d3szsFr72uHTzjF/mtXo4/wBT3eNSXSKXsSXyPn1e1aKVm26qvH79kU/h1EdHuxyJfyVSW0UjS+z+6mmpqzVT9NJc/Rwyq8+b6v8Aob0lXTXj1Kqq4+UIQiv6I07bO9TR0pqlS1M10azCvPtfN/A837R9t9VrXiyfDX3VQ9WC+782TPPNR4XZ4fspG3r3DzL7/o23tzvJU1LS6OWIPMbL1yc13xj4LzPMbLG37TGczBs51xdKS0Q2R3Le2jRjhBsxBDmtm2kGQAqWAICACAAAAAAAAAAAFBCoAoIUAuQQEkFBCgFyXJjkuSyZGDNMyVhxZLkyxqyjwVcT6YauUeabXseD7au0OpjyjfdFeVs19TqcjJtRvqqXtGN0YvlHa2dodTLlK+6Xttm/qfHZq5S5tt+1nzZHEJX1WW2oKlFcI5HZkwbJkmTUlUcuTKolbIQGJssCAEEghSEAAAAgAAAAAAAAAAAAQABk0MkTBIKGTJckAAmS5JAKTIyCCjIyMgFyMkyMkgZGRkZAGQMkyQABkAkgAIAAAAyAACAAAAAAAAAAAAAAAAAAoIACgAAAAAAAAAAAAAAAAAAgAKQAAAAAAAAAAAAAAAAAAAAAAAAAAAAAFAAAAADAAAAAAIAAEGAAAAAAAAAAAAAAAAAAAAAA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4832" name="AutoShape 16" descr="data:image/jpeg;base64,/9j/4AAQSkZJRgABAQAAAQABAAD/2wCEAAkGBg8PDw8NDw8NDQ0NDQ0NDg4NDQ4NDw0NFRAVFBUQFBQXGyYfFxkjGRIUHy8gIycpLCwsFR4xNTAqNSYrLCkBCQoKDgwOGQ8PGikkHyEsLC4pKjUtKTUsKSkqLSw1LCosKjUqLykpKSkvLCwsLC4pLCopLCkpLC4pLCwsKSwpKf/AABEIAMIBAwMBIgACEQEDEQH/xAAcAAEBAAIDAQEAAAAAAAAAAAAAAQIGAwUHBAj/xAA9EAACAgEBBQQIAwUIAwAAAAAAAQIDEQQFBxIhMQZBUWETInGBkbHB0TJCkhRSU2KhFyMkM4Ki0vA0k+H/xAAaAQEAAgMBAAAAAAAAAAAAAAAAAQIDBAUG/8QAMREAAgEDAwAGCgIDAAAAAAAAAAECAwQREiExFEFRkeHwEyIyQmFxgaGx0QViI6Lx/9oADAMBAAIRAxEAPwDw4AAAAAAAAAAAAFAAAAAAAAAwUAgKTAAAAAAABAUAEAAAAAAAAAAAAwAAAAAAAAAXAAAAwUAmC4AAAwUEggLguBggxwMGWBgnAyTBMGWBgYBiC4BGARoFJgEkwCkIAAAAIVkAAAAAAAAAAAAAAAAKAACgAAFAJIBcBIySLJEZMcFwZqJnGszwouXBVyOLBVE+/S7Hvt5V1WWP+SEpfI7SrsLtGXNaS/HnBr5m5Gyn1owSrwjzJGu8Jjg2O7sPtCKy9JfjyrcvkdVqdmW1vFlc4PwnFx+YnZT5SEa8JcSR8GCYOZ1mDiaUqTjyjOpGBDJomDC1guYgoKghCkIJAAAIAAAAAAAAAAAAUAAAoABSFJAwVBGSRdLJVsJHJCvJnp9O5yUYpuUmkkllt+B7B2I3cwojHU6uKne8ShVJZjV4OS75fI6VC2WNc+DSubqNFZfPYaf2a3aanVpWWf4eh4alNPikv5Y/U9I2Ru90GmSfolfYvz3+vz8o9Du9obSp01btunGuC72+r8Eu9nnO397UsuGjgoR5r0tiUpPzS6L+p0YKTXqequ3x5f0OI6le6eFx9j02EIwWEowiu5JRij57Nq6ePKV9EX52wX1PAtodptVe8232T8nN4+B1z1Mn3v4lWqS5k2Zo/wAbJ+00fo+radEvw3Uyf8tsH9TmuohYsTjCyL7pxU0/ifmpamS738TtNm9rNXp2nVfZFL8vFmL9qfIheifsya+hEv42a9lo9a2zu10OoTcIPTWPpKr8OfOD5fDB5p2l3farRZnw+mo/i1ptJfzLrE23s9vaUsV6yCXRelrX9XH7Hoem1NV9anXKFtU1yaxKMl4P7FpqSXrrK7fH9mKNavbPEuPPWfmSVeDBo9b7dbtotS1WijhrMrNPHo13yh9vgeU21tPDXM59e2SWqHB3Le5jWjlHBgmDNmLOa1g3EyEKyMoSQFBBJCFIAAAAAAAAAAUAAFACJBSkRkiUQEjkhExSO87JbFes1dOn/LKWZtd1a5yfwRvW1LXIwVZqEXJ9Rv8Auv7HKMVtC6OZP/x4tfhXfZ9vibtt/btWiplfa+nKEM4dk8dEfdCMK4KKxCuuKSXRRgl9jw/tz2mlrdTJpv0NbcKo93Dn8XtfU68UpvU/ZXnB5uEZXdXL8o+HtJ2nv1trssl6vNQgvwwj4JHRuRWHB95gqzlN/A9BThGC0xMSGXCOE19MjIYlLwjgGhjIUjY+ynbG/Q2JxblVJr0lTfqyX0fma5wmSRsUpyg/gYqlONSOmSP0hsnatWqphfVLihNe+Mu+L80eb7z+xqg3r6I4hJ/38IrlCb6TXk/n7Tqt3Xal6XUKmyX+HvajLPSEu6f/AHuPYtVpoXVzqmlOu2DhJdcpozySg/6vz3o4EtVpW2/6j8ySiYM7ftFsqWl1N2nl1rm458Y9z96w/edU0ce4paJNHpac1KKaMCGTMWaTRmIAwQSQhSEAAAAAAAAFAAAAKUhUSQVGSRijkgjLTWXgq2dpsfs7qdW2qKZ24xlxXKPtfRG1bO3b7Ug+OCjRLGM+njF48PVZtm6OtLQ2P97Uyz7oR+5tG3LHGltNp8UeaeH1PQUkqUlGKWe3c87dX1RSlFYwjz9bttoz/wAzVVrxzZZP6Ehudsf4tVUvZXNm7bH2hJNU25zJKVcpPqnzSycmmul+2WR4nwqLwsvC5R7jYnUqvKeNtzRV9UXDxn4I02G5uP5tX+mn7yOdbnqXzlqrX7Kor6m0bOvm79Qsylwqbim21ni5HxaS2NnE7r7K5Z5JNpYISqb7rq6l1/Qo7+s+v8HUx3P6Xvv1D/0wRmt0Oj/jah/+v7Gx6Kqnji4aic5J5UZS5Pl7D59dc5aiULLJ1Vx6OOfDJVOblhP7eA6ZVxnU+86V7odH/F1H+z7GEt0Gk7r9QvdB/Q75U0dP2uz9WPod5HEY83yjFes/BLqUnOcev7eBaN3VfvPvNAnue0/dqbl7a4P6nBZubj+XVv8A1U/aRsl+qus49RCUlXXKKSy1y8cfDPtO+0mpVkIzXeua8H3otN1ILLx3LYmF7VfvM80nuetX4NVU35wnH5ZMXu62pX/l6mt+HDdZD5o2/U662GoscXKUa5NuOW4qHJdDsNfrlPTStrk1zj0eJRfEspmVSqwxjG5HTqj53x8EeT7U3f7VlJzsrlfLvkrY2SaXvyaptHZdunlwXVzqn+7OLi8e8/R2zZN01tttuCbb5tmhb5NOnVprOXEp2Qz5NRZqVIqs2mt99/kdG0vpylGMksM8haMcH0XQS6PJwHEq03CWGd+LyYtEMmQwFzEAhUkDBUJAEAAACBQAAADIIhSSCo5IHGjJMy03h5KyR7Vui1EXorIZXFDUOTXelKEcP/aza9twcqZKKcnxR5JZfU/Pey9sXaaXHTZOqXTMJNZXgzbNl7wtq2SVdc3fPDaj6GM5NJZfRZ6HoaTVWSlF79h527sJylKSawz1S3Zytorj+GyNceFvk08Lkz49j1W/tEpWRmnwSTlJPm+S6+407+0Datf+ZpY8v3qLIfUkN79q/Hpqn7JTibHoqsYtbYZodCqN5Sz9Ubvs2DjfqJOMkvXaeGk/WzyMJ7Q00m29PJt823COTU4b44/m0v6bvvE+iG+DT9+mtXssi/oU0yby1/siHZVksYO8XDZfW6a3Wk4uXLHR5b8uR2Gu11HG42VObhyzwp/Bmsx3u6TvpvXvrf1ORb2tD/D1Hwh/yEozbXq8fFfkr0Squp9x2OuvpnHhqplGfEuajjl4cj7NdOxU1UJSc5xipYT5Lwz/AN6HRf2s6H9zUfph/wAh/a1of4eo/TD/AJE4nt6vHxI6JV7H3Gw1bKujD0auioNNOPo0+vU4tlKdFsqJZcZc4ySfDnHX3r5HQPe5o/4V7/QvqcU98Gm7tPc/bOC+hXFVpqSW/wAkW6HV2aizZ9DW/wBrvynwtSXNcnzR8O1dnzpcvR8TptazFZfDJPKRr898EfyaV/6rvtE+ezetqX/l6WteGfSS+qMsIVdWpJY+fYT0Krjj8HomzFimpPk+BGi747P7nSw73ZbLHkoxX1Oi1W9TXptONVT8FVzX6jV9udpr9bOM9RY58CahiKSin4JGvJRpycptde3zOha2VSM4yfCOrvUUsfm5HA+iLOWXkxbOHXqKcm0j0EVgjIUhqmQxDAKkhBkAAAAAKQAFAABSkBIMioxLklEGaZ2vZ7astLqKtRHrVNSx4rvXvWV7zqEckJG9bVdEkzDUgpJpn6a0WshfVC6t8VdsFOPfyfc/keO7weyr0l7shH/D3Nyg10i++Hu+WDsd2fbNUtaK+WKpyzVOT5V2PufhF/0Z6btXZdWqplRbHihNe+Mu6S8GjsRapv8Aq/PejzS1WlXfj8o/N8uRhxGz9rOxl2hm8pzpk3wWxXqteD8H5GsyhgwVqco7rg79KpGpHMScQ4zEGr6SRlwZcY4zEYCqSGDPjMomMYG19j+xF2tmpNOvTxfr2Ndf5Y+LNqlCUt3sjDVqxpx1SZ2O7bso9TctTbH+4oafrLlZZ3R813v/AOnq2suq01U7pRhCFUHOWIxXTu9r6e8z0Ggr09UaaoqFcFhL6vxZ5dvN7ZK6X7FRLNVbzbOL5WWLuXkvmZnL0j7Irz3s4D1XdXzsjR9u7TlqdRbqJdbZyl7Fnkvhy9x1rZZyMDj3NXXJs9NTgopJBmLZWyGkzMTIAIJIQpCAAAAAAAAAAUEKAUAAFBCkkGSZUzEF08ENHPVbh5PT+w28lRUdLrJNwWI13vm4LujPxXn3fLytM5IWYOlQuklpnujTuLaNZYZ+mbIVX14ahdTZHvxOE4+PmaJ2g3UV2Nz0k1XJ8/RWZcPdLqvf8TROznbfVaJ4rnxVZy6p+tB+7ufmj0jY29PR3JK5S00+9v16/iua+B0YZx/jeV2eH6OJKhXt3mHn6Hm+0+wuuob49PY4r81a44/GOTpp6Ca5OEl7U0fovSbUouWarqrE/wByyLfw6n0SqT6xT9sUystHvRLx/kqi2kkfm2vZ1kniMJN+Ci2d3szsFr72uHTzjF/mtXo4/wBT3eNSXSKXsSXyPn1e1aKVm26qvH79kU/h1EdHuxyJfyVSW0UjS+z+6mmpqzVT9NJc/Rwyq8+b6v8Aob0lXTXj1Kqq4+UIQiv6I07bO9TR0pqlS1M10azCvPtfN/A837R9t9VrXiyfDX3VQ9WC+782TPPNR4XZ4fspG3r3DzL7/o23tzvJU1LS6OWIPMbL1yc13xj4LzPMbLG37TGczBs51xdKS0Q2R3Le2jRjhBsxBDmtm2kGQAqWAICACAAAAAAAAAAAFBCoAoIUAuQQEkFBCgFyXJjkuSyZGDNMyVhxZLkyxqyjwVcT6YauUeabXseD7au0OpjyjfdFeVs19TqcjJtRvqqXtGN0YvlHa2dodTLlK+6Xttm/qfHZq5S5tt+1nzZHEJX1WW2oKlFcI5HZkwbJkmTUlUcuTKolbIQGJssCAEEghSEAAAAgAAAAAAAAAAAAQABk0MkTBIKGTJckAAmS5JAKTIyCCjIyMgFyMkyMkgZGRkZAGQMkyQABkAkgAIAAAAyAACAAAAAAAAAAAAAAAAAAoIACgAAAAAAAAAAAAAAAAAAgAKQAAAAAAAAAAAAAAAAAAAAAAAAAAAAAFAAAAADAAAAAAIAAEGAAAAAAAAAAAAAAAAAAAAAA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4834" name="AutoShape 18" descr="data:image/jpeg;base64,/9j/4AAQSkZJRgABAQAAAQABAAD/2wCEAAkGBg8PDw8NDw8NDQ0NDQ0NDg4NDQ4NDw0NFRAVFBUQFBQXGyYfFxkjGRIUHy8gIycpLCwsFR4xNTAqNSYrLCkBCQoKDgwOGQ8PGikkHyEsLC4pKjUtKTUsKSkqLSw1LCosKjUqLykpKSkvLCwsLC4pLCopLCkpLC4pLCwsKSwpKf/AABEIAMIBAwMBIgACEQEDEQH/xAAcAAEBAAIDAQEAAAAAAAAAAAAAAQIGAwUHBAj/xAA9EAACAgEBBQQIAwUIAwAAAAAAAQIDEQQFBxIhMQZBUWETInGBkbHB0TJCkhRSU2KhFyMkM4Ki0vA0k+H/xAAaAQEAAgMBAAAAAAAAAAAAAAAAAQIDBAUG/8QAMREAAgEDAwAGCgIDAAAAAAAAAAECAwQREiExFEFRkeHwEyIyQmFxgaGx0QViI6Lx/9oADAMBAAIRAxEAPwDw4AAAAAAAAAAAAFAAAAAAAAAwUAgKTAAAAAAABAUAEAAAAAAAAAAAAwAAAAAAAAAXAAAAwUAmC4AAAwUEggLguBggxwMGWBgnAyTBMGWBgYBiC4BGARoFJgEkwCkIAAAAIVkAAAAAAAAAAAAAAAAKAACgAAFAJIBcBIySLJEZMcFwZqJnGszwouXBVyOLBVE+/S7Hvt5V1WWP+SEpfI7SrsLtGXNaS/HnBr5m5Gyn1owSrwjzJGu8Jjg2O7sPtCKy9JfjyrcvkdVqdmW1vFlc4PwnFx+YnZT5SEa8JcSR8GCYOZ1mDiaUqTjyjOpGBDJomDC1guYgoKghCkIJAAAIAAAAAAAAAAAAUAAAoABSFJAwVBGSRdLJVsJHJCvJnp9O5yUYpuUmkkllt+B7B2I3cwojHU6uKne8ShVJZjV4OS75fI6VC2WNc+DSubqNFZfPYaf2a3aanVpWWf4eh4alNPikv5Y/U9I2Ru90GmSfolfYvz3+vz8o9Du9obSp01btunGuC72+r8Eu9nnO397UsuGjgoR5r0tiUpPzS6L+p0YKTXqequ3x5f0OI6le6eFx9j02EIwWEowiu5JRij57Nq6ePKV9EX52wX1PAtodptVe8232T8nN4+B1z1Mn3v4lWqS5k2Zo/wAbJ+00fo+radEvw3Uyf8tsH9TmuohYsTjCyL7pxU0/ifmpamS738TtNm9rNXp2nVfZFL8vFmL9qfIheifsya+hEv42a9lo9a2zu10OoTcIPTWPpKr8OfOD5fDB5p2l3farRZnw+mo/i1ptJfzLrE23s9vaUsV6yCXRelrX9XH7Hoem1NV9anXKFtU1yaxKMl4P7FpqSXrrK7fH9mKNavbPEuPPWfmSVeDBo9b7dbtotS1WijhrMrNPHo13yh9vgeU21tPDXM59e2SWqHB3Le5jWjlHBgmDNmLOa1g3EyEKyMoSQFBBJCFIAAAAAAAAAAUAAFACJBSkRkiUQEjkhExSO87JbFes1dOn/LKWZtd1a5yfwRvW1LXIwVZqEXJ9Rv8Auv7HKMVtC6OZP/x4tfhXfZ9vibtt/btWiplfa+nKEM4dk8dEfdCMK4KKxCuuKSXRRgl9jw/tz2mlrdTJpv0NbcKo93Dn8XtfU68UpvU/ZXnB5uEZXdXL8o+HtJ2nv1trssl6vNQgvwwj4JHRuRWHB95gqzlN/A9BThGC0xMSGXCOE19MjIYlLwjgGhjIUjY+ynbG/Q2JxblVJr0lTfqyX0fma5wmSRsUpyg/gYqlONSOmSP0hsnatWqphfVLihNe+Mu+L80eb7z+xqg3r6I4hJ/38IrlCb6TXk/n7Tqt3Xal6XUKmyX+HvajLPSEu6f/AHuPYtVpoXVzqmlOu2DhJdcpozySg/6vz3o4EtVpW2/6j8ySiYM7ftFsqWl1N2nl1rm458Y9z96w/edU0ce4paJNHpac1KKaMCGTMWaTRmIAwQSQhSEAAAAAAAAFAAAAKUhUSQVGSRijkgjLTWXgq2dpsfs7qdW2qKZ24xlxXKPtfRG1bO3b7Ug+OCjRLGM+njF48PVZtm6OtLQ2P97Uyz7oR+5tG3LHGltNp8UeaeH1PQUkqUlGKWe3c87dX1RSlFYwjz9bttoz/wAzVVrxzZZP6Ehudsf4tVUvZXNm7bH2hJNU25zJKVcpPqnzSycmmul+2WR4nwqLwsvC5R7jYnUqvKeNtzRV9UXDxn4I02G5uP5tX+mn7yOdbnqXzlqrX7Kor6m0bOvm79Qsylwqbim21ni5HxaS2NnE7r7K5Z5JNpYISqb7rq6l1/Qo7+s+v8HUx3P6Xvv1D/0wRmt0Oj/jah/+v7Gx6Kqnji4aic5J5UZS5Pl7D59dc5aiULLJ1Vx6OOfDJVOblhP7eA6ZVxnU+86V7odH/F1H+z7GEt0Gk7r9QvdB/Q75U0dP2uz9WPod5HEY83yjFes/BLqUnOcev7eBaN3VfvPvNAnue0/dqbl7a4P6nBZubj+XVv8A1U/aRsl+qus49RCUlXXKKSy1y8cfDPtO+0mpVkIzXeua8H3otN1ILLx3LYmF7VfvM80nuetX4NVU35wnH5ZMXu62pX/l6mt+HDdZD5o2/U662GoscXKUa5NuOW4qHJdDsNfrlPTStrk1zj0eJRfEspmVSqwxjG5HTqj53x8EeT7U3f7VlJzsrlfLvkrY2SaXvyaptHZdunlwXVzqn+7OLi8e8/R2zZN01tttuCbb5tmhb5NOnVprOXEp2Qz5NRZqVIqs2mt99/kdG0vpylGMksM8haMcH0XQS6PJwHEq03CWGd+LyYtEMmQwFzEAhUkDBUJAEAAACBQAAADIIhSSCo5IHGjJMy03h5KyR7Vui1EXorIZXFDUOTXelKEcP/aza9twcqZKKcnxR5JZfU/Pey9sXaaXHTZOqXTMJNZXgzbNl7wtq2SVdc3fPDaj6GM5NJZfRZ6HoaTVWSlF79h527sJylKSawz1S3Zytorj+GyNceFvk08Lkz49j1W/tEpWRmnwSTlJPm+S6+407+0Datf+ZpY8v3qLIfUkN79q/Hpqn7JTibHoqsYtbYZodCqN5Sz9Ubvs2DjfqJOMkvXaeGk/WzyMJ7Q00m29PJt823COTU4b44/m0v6bvvE+iG+DT9+mtXssi/oU0yby1/siHZVksYO8XDZfW6a3Wk4uXLHR5b8uR2Gu11HG42VObhyzwp/Bmsx3u6TvpvXvrf1ORb2tD/D1Hwh/yEozbXq8fFfkr0Squp9x2OuvpnHhqplGfEuajjl4cj7NdOxU1UJSc5xipYT5Lwz/AN6HRf2s6H9zUfph/wAh/a1of4eo/TD/AJE4nt6vHxI6JV7H3Gw1bKujD0auioNNOPo0+vU4tlKdFsqJZcZc4ySfDnHX3r5HQPe5o/4V7/QvqcU98Gm7tPc/bOC+hXFVpqSW/wAkW6HV2aizZ9DW/wBrvynwtSXNcnzR8O1dnzpcvR8TptazFZfDJPKRr898EfyaV/6rvtE+ezetqX/l6WteGfSS+qMsIVdWpJY+fYT0Krjj8HomzFimpPk+BGi747P7nSw73ZbLHkoxX1Oi1W9TXptONVT8FVzX6jV9udpr9bOM9RY58CahiKSin4JGvJRpycptde3zOha2VSM4yfCOrvUUsfm5HA+iLOWXkxbOHXqKcm0j0EVgjIUhqmQxDAKkhBkAAAAAKQAFAABSkBIMioxLklEGaZ2vZ7astLqKtRHrVNSx4rvXvWV7zqEckJG9bVdEkzDUgpJpn6a0WshfVC6t8VdsFOPfyfc/keO7weyr0l7shH/D3Nyg10i++Hu+WDsd2fbNUtaK+WKpyzVOT5V2PufhF/0Z6btXZdWqplRbHihNe+Mu6S8GjsRapv8Aq/PejzS1WlXfj8o/N8uRhxGz9rOxl2hm8pzpk3wWxXqteD8H5GsyhgwVqco7rg79KpGpHMScQ4zEGr6SRlwZcY4zEYCqSGDPjMomMYG19j+xF2tmpNOvTxfr2Ndf5Y+LNqlCUt3sjDVqxpx1SZ2O7bso9TctTbH+4oafrLlZZ3R813v/AOnq2suq01U7pRhCFUHOWIxXTu9r6e8z0Ggr09UaaoqFcFhL6vxZ5dvN7ZK6X7FRLNVbzbOL5WWLuXkvmZnL0j7Irz3s4D1XdXzsjR9u7TlqdRbqJdbZyl7Fnkvhy9x1rZZyMDj3NXXJs9NTgopJBmLZWyGkzMTIAIJIQpCAAAAAAAAAAUEKAUAAFBCkkGSZUzEF08ENHPVbh5PT+w28lRUdLrJNwWI13vm4LujPxXn3fLytM5IWYOlQuklpnujTuLaNZYZ+mbIVX14ahdTZHvxOE4+PmaJ2g3UV2Nz0k1XJ8/RWZcPdLqvf8TROznbfVaJ4rnxVZy6p+tB+7ufmj0jY29PR3JK5S00+9v16/iua+B0YZx/jeV2eH6OJKhXt3mHn6Hm+0+wuuob49PY4r81a44/GOTpp6Ca5OEl7U0fovSbUouWarqrE/wByyLfw6n0SqT6xT9sUystHvRLx/kqi2kkfm2vZ1kniMJN+Ci2d3szsFr72uHTzjF/mtXo4/wBT3eNSXSKXsSXyPn1e1aKVm26qvH79kU/h1EdHuxyJfyVSW0UjS+z+6mmpqzVT9NJc/Rwyq8+b6v8Aob0lXTXj1Kqq4+UIQiv6I07bO9TR0pqlS1M10azCvPtfN/A837R9t9VrXiyfDX3VQ9WC+782TPPNR4XZ4fspG3r3DzL7/o23tzvJU1LS6OWIPMbL1yc13xj4LzPMbLG37TGczBs51xdKS0Q2R3Le2jRjhBsxBDmtm2kGQAqWAICACAAAAAAAAAAAFBCoAoIUAuQQEkFBCgFyXJjkuSyZGDNMyVhxZLkyxqyjwVcT6YauUeabXseD7au0OpjyjfdFeVs19TqcjJtRvqqXtGN0YvlHa2dodTLlK+6Xttm/qfHZq5S5tt+1nzZHEJX1WW2oKlFcI5HZkwbJkmTUlUcuTKolbIQGJssCAEEghSEAAAAgAAAAAAAAAAAAQABk0MkTBIKGTJckAAmS5JAKTIyCCjIyMgFyMkyMkgZGRkZAGQMkyQABkAkgAIAAAAyAACAAAAAAAAAAAAAAAAAAoIACgAAAAAAAAAAAAAAAAAAgAKQAAAAAAAAAAAAAAAAAAAAAAAAAAAAAFAAAAADAAAAAAIAAEGAAAAAAAAAAAAAAAAAAAAAA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4838" name="AutoShape 22" descr="data:image/jpeg;base64,/9j/4AAQSkZJRgABAQAAAQABAAD/2wCEAAkGBg8PDw8NDw8NDQ0NDQ0NDg4NDQ4NDw0NFRAVFBUQFBQXGyYfFxkjGRIUHy8gIycpLCwsFR4xNTAqNSYrLCkBCQoKDgwOGQ8PGikkHyEsLC4pKjUtKTUsKSkqLSw1LCosKjUqLykpKSkvLCwsLC4pLCopLCkpLC4pLCwsKSwpKf/AABEIAMIBAwMBIgACEQEDEQH/xAAcAAEBAAIDAQEAAAAAAAAAAAAAAQIGAwUHBAj/xAA9EAACAgEBBQQIAwUIAwAAAAAAAQIDEQQFBxIhMQZBUWETInGBkbHB0TJCkhRSU2KhFyMkM4Ki0vA0k+H/xAAaAQEAAgMBAAAAAAAAAAAAAAAAAQIDBAUG/8QAMREAAgEDAwAGCgIDAAAAAAAAAAECAwQREiExFEFRkeHwEyIyQmFxgaGx0QViI6Lx/9oADAMBAAIRAxEAPwDw4AAAAAAAAAAAAFAAAAAAAAAwUAgKTAAAAAAABAUAEAAAAAAAAAAAAwAAAAAAAAAXAAAAwUAmC4AAAwUEggLguBggxwMGWBgnAyTBMGWBgYBiC4BGARoFJgEkwCkIAAAAIVkAAAAAAAAAAAAAAAAKAACgAAFAJIBcBIySLJEZMcFwZqJnGszwouXBVyOLBVE+/S7Hvt5V1WWP+SEpfI7SrsLtGXNaS/HnBr5m5Gyn1owSrwjzJGu8Jjg2O7sPtCKy9JfjyrcvkdVqdmW1vFlc4PwnFx+YnZT5SEa8JcSR8GCYOZ1mDiaUqTjyjOpGBDJomDC1guYgoKghCkIJAAAIAAAAAAAAAAAAUAAAoABSFJAwVBGSRdLJVsJHJCvJnp9O5yUYpuUmkkllt+B7B2I3cwojHU6uKne8ShVJZjV4OS75fI6VC2WNc+DSubqNFZfPYaf2a3aanVpWWf4eh4alNPikv5Y/U9I2Ru90GmSfolfYvz3+vz8o9Du9obSp01btunGuC72+r8Eu9nnO397UsuGjgoR5r0tiUpPzS6L+p0YKTXqequ3x5f0OI6le6eFx9j02EIwWEowiu5JRij57Nq6ePKV9EX52wX1PAtodptVe8232T8nN4+B1z1Mn3v4lWqS5k2Zo/wAbJ+00fo+radEvw3Uyf8tsH9TmuohYsTjCyL7pxU0/ifmpamS738TtNm9rNXp2nVfZFL8vFmL9qfIheifsya+hEv42a9lo9a2zu10OoTcIPTWPpKr8OfOD5fDB5p2l3farRZnw+mo/i1ptJfzLrE23s9vaUsV6yCXRelrX9XH7Hoem1NV9anXKFtU1yaxKMl4P7FpqSXrrK7fH9mKNavbPEuPPWfmSVeDBo9b7dbtotS1WijhrMrNPHo13yh9vgeU21tPDXM59e2SWqHB3Le5jWjlHBgmDNmLOa1g3EyEKyMoSQFBBJCFIAAAAAAAAAAUAAFACJBSkRkiUQEjkhExSO87JbFes1dOn/LKWZtd1a5yfwRvW1LXIwVZqEXJ9Rv8Auv7HKMVtC6OZP/x4tfhXfZ9vibtt/btWiplfa+nKEM4dk8dEfdCMK4KKxCuuKSXRRgl9jw/tz2mlrdTJpv0NbcKo93Dn8XtfU68UpvU/ZXnB5uEZXdXL8o+HtJ2nv1trssl6vNQgvwwj4JHRuRWHB95gqzlN/A9BThGC0xMSGXCOE19MjIYlLwjgGhjIUjY+ynbG/Q2JxblVJr0lTfqyX0fma5wmSRsUpyg/gYqlONSOmSP0hsnatWqphfVLihNe+Mu+L80eb7z+xqg3r6I4hJ/38IrlCb6TXk/n7Tqt3Xal6XUKmyX+HvajLPSEu6f/AHuPYtVpoXVzqmlOu2DhJdcpozySg/6vz3o4EtVpW2/6j8ySiYM7ftFsqWl1N2nl1rm458Y9z96w/edU0ce4paJNHpac1KKaMCGTMWaTRmIAwQSQhSEAAAAAAAAFAAAAKUhUSQVGSRijkgjLTWXgq2dpsfs7qdW2qKZ24xlxXKPtfRG1bO3b7Ug+OCjRLGM+njF48PVZtm6OtLQ2P97Uyz7oR+5tG3LHGltNp8UeaeH1PQUkqUlGKWe3c87dX1RSlFYwjz9bttoz/wAzVVrxzZZP6Ehudsf4tVUvZXNm7bH2hJNU25zJKVcpPqnzSycmmul+2WR4nwqLwsvC5R7jYnUqvKeNtzRV9UXDxn4I02G5uP5tX+mn7yOdbnqXzlqrX7Kor6m0bOvm79Qsylwqbim21ni5HxaS2NnE7r7K5Z5JNpYISqb7rq6l1/Qo7+s+v8HUx3P6Xvv1D/0wRmt0Oj/jah/+v7Gx6Kqnji4aic5J5UZS5Pl7D59dc5aiULLJ1Vx6OOfDJVOblhP7eA6ZVxnU+86V7odH/F1H+z7GEt0Gk7r9QvdB/Q75U0dP2uz9WPod5HEY83yjFes/BLqUnOcev7eBaN3VfvPvNAnue0/dqbl7a4P6nBZubj+XVv8A1U/aRsl+qus49RCUlXXKKSy1y8cfDPtO+0mpVkIzXeua8H3otN1ILLx3LYmF7VfvM80nuetX4NVU35wnH5ZMXu62pX/l6mt+HDdZD5o2/U662GoscXKUa5NuOW4qHJdDsNfrlPTStrk1zj0eJRfEspmVSqwxjG5HTqj53x8EeT7U3f7VlJzsrlfLvkrY2SaXvyaptHZdunlwXVzqn+7OLi8e8/R2zZN01tttuCbb5tmhb5NOnVprOXEp2Qz5NRZqVIqs2mt99/kdG0vpylGMksM8haMcH0XQS6PJwHEq03CWGd+LyYtEMmQwFzEAhUkDBUJAEAAACBQAAADIIhSSCo5IHGjJMy03h5KyR7Vui1EXorIZXFDUOTXelKEcP/aza9twcqZKKcnxR5JZfU/Pey9sXaaXHTZOqXTMJNZXgzbNl7wtq2SVdc3fPDaj6GM5NJZfRZ6HoaTVWSlF79h527sJylKSawz1S3Zytorj+GyNceFvk08Lkz49j1W/tEpWRmnwSTlJPm+S6+407+0Datf+ZpY8v3qLIfUkN79q/Hpqn7JTibHoqsYtbYZodCqN5Sz9Ubvs2DjfqJOMkvXaeGk/WzyMJ7Q00m29PJt823COTU4b44/m0v6bvvE+iG+DT9+mtXssi/oU0yby1/siHZVksYO8XDZfW6a3Wk4uXLHR5b8uR2Gu11HG42VObhyzwp/Bmsx3u6TvpvXvrf1ORb2tD/D1Hwh/yEozbXq8fFfkr0Squp9x2OuvpnHhqplGfEuajjl4cj7NdOxU1UJSc5xipYT5Lwz/AN6HRf2s6H9zUfph/wAh/a1of4eo/TD/AJE4nt6vHxI6JV7H3Gw1bKujD0auioNNOPo0+vU4tlKdFsqJZcZc4ySfDnHX3r5HQPe5o/4V7/QvqcU98Gm7tPc/bOC+hXFVpqSW/wAkW6HV2aizZ9DW/wBrvynwtSXNcnzR8O1dnzpcvR8TptazFZfDJPKRr898EfyaV/6rvtE+ezetqX/l6WteGfSS+qMsIVdWpJY+fYT0Krjj8HomzFimpPk+BGi747P7nSw73ZbLHkoxX1Oi1W9TXptONVT8FVzX6jV9udpr9bOM9RY58CahiKSin4JGvJRpycptde3zOha2VSM4yfCOrvUUsfm5HA+iLOWXkxbOHXqKcm0j0EVgjIUhqmQxDAKkhBkAAAAAKQAFAABSkBIMioxLklEGaZ2vZ7astLqKtRHrVNSx4rvXvWV7zqEckJG9bVdEkzDUgpJpn6a0WshfVC6t8VdsFOPfyfc/keO7weyr0l7shH/D3Nyg10i++Hu+WDsd2fbNUtaK+WKpyzVOT5V2PufhF/0Z6btXZdWqplRbHihNe+Mu6S8GjsRapv8Aq/PejzS1WlXfj8o/N8uRhxGz9rOxl2hm8pzpk3wWxXqteD8H5GsyhgwVqco7rg79KpGpHMScQ4zEGr6SRlwZcY4zEYCqSGDPjMomMYG19j+xF2tmpNOvTxfr2Ndf5Y+LNqlCUt3sjDVqxpx1SZ2O7bso9TctTbH+4oafrLlZZ3R813v/AOnq2suq01U7pRhCFUHOWIxXTu9r6e8z0Ggr09UaaoqFcFhL6vxZ5dvN7ZK6X7FRLNVbzbOL5WWLuXkvmZnL0j7Irz3s4D1XdXzsjR9u7TlqdRbqJdbZyl7Fnkvhy9x1rZZyMDj3NXXJs9NTgopJBmLZWyGkzMTIAIJIQpCAAAAAAAAAAUEKAUAAFBCkkGSZUzEF08ENHPVbh5PT+w28lRUdLrJNwWI13vm4LujPxXn3fLytM5IWYOlQuklpnujTuLaNZYZ+mbIVX14ahdTZHvxOE4+PmaJ2g3UV2Nz0k1XJ8/RWZcPdLqvf8TROznbfVaJ4rnxVZy6p+tB+7ufmj0jY29PR3JK5S00+9v16/iua+B0YZx/jeV2eH6OJKhXt3mHn6Hm+0+wuuob49PY4r81a44/GOTpp6Ca5OEl7U0fovSbUouWarqrE/wByyLfw6n0SqT6xT9sUystHvRLx/kqi2kkfm2vZ1kniMJN+Ci2d3szsFr72uHTzjF/mtXo4/wBT3eNSXSKXsSXyPn1e1aKVm26qvH79kU/h1EdHuxyJfyVSW0UjS+z+6mmpqzVT9NJc/Rwyq8+b6v8Aob0lXTXj1Kqq4+UIQiv6I07bO9TR0pqlS1M10azCvPtfN/A837R9t9VrXiyfDX3VQ9WC+782TPPNR4XZ4fspG3r3DzL7/o23tzvJU1LS6OWIPMbL1yc13xj4LzPMbLG37TGczBs51xdKS0Q2R3Le2jRjhBsxBDmtm2kGQAqWAICACAAAAAAAAAAAFBCoAoIUAuQQEkFBCgFyXJjkuSyZGDNMyVhxZLkyxqyjwVcT6YauUeabXseD7au0OpjyjfdFeVs19TqcjJtRvqqXtGN0YvlHa2dodTLlK+6Xttm/qfHZq5S5tt+1nzZHEJX1WW2oKlFcI5HZkwbJkmTUlUcuTKolbIQGJssCAEEghSEAAAAgAAAAAAAAAAAAQABk0MkTBIKGTJckAAmS5JAKTIyCCjIyMgFyMkyMkgZGRkZAGQMkyQABkAkgAIAAAAyAACAAAAAAAAAAAAAAAAAAoIACgAAAAAAAAAAAAAAAAAAgAKQAAAAAAAAAAAAAAAAAAAAAAAAAAAAAFAAAAADAAAAAAIAAEGAAAAAAAAAAAAAAAAAAAAAA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4842" name="Picture 26" descr="http://t0.gstatic.com/images?q=tbn:ANd9GcQL3DidkV8t4mvH_ML7-nLFg_jyIPmEaQntFoYvgaKeblhpiF6FaQ"/>
          <p:cNvPicPr>
            <a:picLocks noChangeAspect="1" noChangeArrowheads="1"/>
          </p:cNvPicPr>
          <p:nvPr/>
        </p:nvPicPr>
        <p:blipFill>
          <a:blip r:embed="rId6" cstate="print"/>
          <a:srcRect/>
          <a:stretch>
            <a:fillRect/>
          </a:stretch>
        </p:blipFill>
        <p:spPr bwMode="auto">
          <a:xfrm>
            <a:off x="0" y="1"/>
            <a:ext cx="1907704" cy="14289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4842"/>
                                        </p:tgtEl>
                                      </p:cBhvr>
                                    </p:animEffect>
                                    <p:animScale>
                                      <p:cBhvr>
                                        <p:cTn id="7" dur="250" autoRev="1" fill="hold"/>
                                        <p:tgtEl>
                                          <p:spTgt spid="34842"/>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34826"/>
                                        </p:tgtEl>
                                      </p:cBhvr>
                                    </p:animEffect>
                                    <p:animScale>
                                      <p:cBhvr>
                                        <p:cTn id="10" dur="250" autoRev="1" fill="hold"/>
                                        <p:tgtEl>
                                          <p:spTgt spid="34826"/>
                                        </p:tgtEl>
                                      </p:cBhvr>
                                      <p:by x="105000" y="105000"/>
                                    </p:animScale>
                                  </p:childTnLst>
                                </p:cTn>
                              </p:par>
                              <p:par>
                                <p:cTn id="11" presetID="26" presetClass="emph" presetSubtype="0" fill="hold" nodeType="withEffect">
                                  <p:stCondLst>
                                    <p:cond delay="0"/>
                                  </p:stCondLst>
                                  <p:childTnLst>
                                    <p:animEffect transition="out" filter="fade">
                                      <p:cBhvr>
                                        <p:cTn id="12" dur="500" tmFilter="0, 0; .2, .5; .8, .5; 1, 0"/>
                                        <p:tgtEl>
                                          <p:spTgt spid="34822"/>
                                        </p:tgtEl>
                                      </p:cBhvr>
                                    </p:animEffect>
                                    <p:animScale>
                                      <p:cBhvr>
                                        <p:cTn id="13" dur="250" autoRev="1" fill="hold"/>
                                        <p:tgtEl>
                                          <p:spTgt spid="34822"/>
                                        </p:tgtEl>
                                      </p:cBhvr>
                                      <p:by x="105000" y="105000"/>
                                    </p:animScale>
                                  </p:childTnLst>
                                </p:cTn>
                              </p:par>
                              <p:par>
                                <p:cTn id="14" presetID="26" presetClass="emph" presetSubtype="0" fill="hold" nodeType="withEffect">
                                  <p:stCondLst>
                                    <p:cond delay="0"/>
                                  </p:stCondLst>
                                  <p:childTnLst>
                                    <p:animEffect transition="out" filter="fade">
                                      <p:cBhvr>
                                        <p:cTn id="15" dur="500" tmFilter="0, 0; .2, .5; .8, .5; 1, 0"/>
                                        <p:tgtEl>
                                          <p:spTgt spid="34820"/>
                                        </p:tgtEl>
                                      </p:cBhvr>
                                    </p:animEffect>
                                    <p:animScale>
                                      <p:cBhvr>
                                        <p:cTn id="16" dur="250" autoRev="1" fill="hold"/>
                                        <p:tgtEl>
                                          <p:spTgt spid="348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927373"/>
            <a:ext cx="8229600" cy="4525963"/>
          </a:xfrm>
        </p:spPr>
        <p:txBody>
          <a:bodyPr/>
          <a:lstStyle/>
          <a:p>
            <a:pPr algn="r" rtl="1"/>
            <a:r>
              <a:rPr lang="fr-FR" b="1" dirty="0" err="1" smtClean="0"/>
              <a:t>تمكنت</a:t>
            </a:r>
            <a:r>
              <a:rPr lang="fr-FR" b="1" dirty="0" smtClean="0"/>
              <a:t> </a:t>
            </a:r>
            <a:r>
              <a:rPr lang="fr-FR" b="1" dirty="0" err="1" smtClean="0"/>
              <a:t>كوريا</a:t>
            </a:r>
            <a:r>
              <a:rPr lang="fr-FR" b="1" dirty="0" smtClean="0"/>
              <a:t> </a:t>
            </a:r>
            <a:r>
              <a:rPr lang="fr-FR" b="1" dirty="0" err="1" smtClean="0"/>
              <a:t>الجنوبية</a:t>
            </a:r>
            <a:r>
              <a:rPr lang="fr-FR" b="1" dirty="0" smtClean="0"/>
              <a:t> </a:t>
            </a:r>
            <a:r>
              <a:rPr lang="fr-FR" b="1" dirty="0" err="1" smtClean="0"/>
              <a:t>من</a:t>
            </a:r>
            <a:r>
              <a:rPr lang="fr-FR" b="1" dirty="0" smtClean="0"/>
              <a:t> </a:t>
            </a:r>
            <a:r>
              <a:rPr lang="fr-FR" b="1" dirty="0" err="1" smtClean="0"/>
              <a:t>جعل</a:t>
            </a:r>
            <a:r>
              <a:rPr lang="fr-FR" b="1" dirty="0" smtClean="0"/>
              <a:t> </a:t>
            </a:r>
            <a:r>
              <a:rPr lang="fr-FR" b="1" dirty="0" err="1" smtClean="0"/>
              <a:t>نظام</a:t>
            </a:r>
            <a:r>
              <a:rPr lang="fr-FR" b="1" dirty="0" smtClean="0"/>
              <a:t> </a:t>
            </a:r>
            <a:r>
              <a:rPr lang="fr-FR" b="1" dirty="0" err="1" smtClean="0"/>
              <a:t>التربية</a:t>
            </a:r>
            <a:r>
              <a:rPr lang="fr-FR" b="1" dirty="0" smtClean="0"/>
              <a:t> </a:t>
            </a:r>
            <a:r>
              <a:rPr lang="fr-FR" b="1" dirty="0" err="1" smtClean="0"/>
              <a:t>والتعليم</a:t>
            </a:r>
            <a:r>
              <a:rPr lang="fr-FR" b="1" dirty="0" smtClean="0"/>
              <a:t> </a:t>
            </a:r>
            <a:r>
              <a:rPr lang="fr-FR" b="1" dirty="0" err="1" smtClean="0"/>
              <a:t>بها</a:t>
            </a:r>
            <a:r>
              <a:rPr lang="fr-FR" b="1" dirty="0" smtClean="0"/>
              <a:t> </a:t>
            </a:r>
            <a:r>
              <a:rPr lang="fr-FR" b="1" dirty="0" err="1" smtClean="0"/>
              <a:t>أداة</a:t>
            </a:r>
            <a:r>
              <a:rPr lang="fr-FR" b="1" dirty="0" smtClean="0"/>
              <a:t> </a:t>
            </a:r>
            <a:r>
              <a:rPr lang="fr-FR" b="1" dirty="0" err="1" smtClean="0"/>
              <a:t>فعالة</a:t>
            </a:r>
            <a:r>
              <a:rPr lang="fr-FR" b="1" dirty="0" smtClean="0"/>
              <a:t> </a:t>
            </a:r>
            <a:r>
              <a:rPr lang="fr-FR" b="1" dirty="0" err="1" smtClean="0"/>
              <a:t>في</a:t>
            </a:r>
            <a:r>
              <a:rPr lang="fr-FR" b="1" dirty="0" smtClean="0"/>
              <a:t> </a:t>
            </a:r>
            <a:r>
              <a:rPr lang="fr-FR" b="1" dirty="0" err="1" smtClean="0"/>
              <a:t>مسيرة</a:t>
            </a:r>
            <a:r>
              <a:rPr lang="fr-FR" b="1" dirty="0" smtClean="0"/>
              <a:t> </a:t>
            </a:r>
            <a:r>
              <a:rPr lang="fr-FR" b="1" dirty="0" err="1" smtClean="0"/>
              <a:t>التنمية</a:t>
            </a:r>
            <a:r>
              <a:rPr lang="fr-FR" b="1" dirty="0" smtClean="0"/>
              <a:t> </a:t>
            </a:r>
            <a:r>
              <a:rPr lang="fr-FR" b="1" dirty="0" err="1" smtClean="0"/>
              <a:t>الاقتصادية</a:t>
            </a:r>
            <a:r>
              <a:rPr lang="fr-FR" b="1" dirty="0" smtClean="0"/>
              <a:t> </a:t>
            </a:r>
            <a:r>
              <a:rPr lang="fr-FR" b="1" dirty="0" err="1" smtClean="0"/>
              <a:t>والاجتماعية</a:t>
            </a:r>
            <a:endParaRPr lang="ar-TN" b="1" dirty="0" smtClean="0"/>
          </a:p>
          <a:p>
            <a:pPr algn="r" rtl="1">
              <a:buNone/>
            </a:pPr>
            <a:r>
              <a:rPr lang="ar-TN" b="1" dirty="0" smtClean="0"/>
              <a:t> </a:t>
            </a:r>
            <a:r>
              <a:rPr lang="fr-FR" b="1" dirty="0" smtClean="0"/>
              <a:t>. </a:t>
            </a:r>
            <a:r>
              <a:rPr lang="fr-FR" b="1" dirty="0" err="1" smtClean="0"/>
              <a:t>ويهتم</a:t>
            </a:r>
            <a:r>
              <a:rPr lang="fr-FR" b="1" dirty="0" smtClean="0"/>
              <a:t> </a:t>
            </a:r>
            <a:r>
              <a:rPr lang="fr-FR" b="1" dirty="0" err="1" smtClean="0"/>
              <a:t>النظام</a:t>
            </a:r>
            <a:r>
              <a:rPr lang="fr-FR" b="1" dirty="0" smtClean="0"/>
              <a:t> </a:t>
            </a:r>
            <a:r>
              <a:rPr lang="fr-FR" b="1" dirty="0" err="1" smtClean="0"/>
              <a:t>التربوي</a:t>
            </a:r>
            <a:r>
              <a:rPr lang="fr-FR" b="1" dirty="0" smtClean="0"/>
              <a:t> </a:t>
            </a:r>
            <a:r>
              <a:rPr lang="fr-FR" b="1" dirty="0" err="1" smtClean="0"/>
              <a:t>في</a:t>
            </a:r>
            <a:r>
              <a:rPr lang="fr-FR" b="1" dirty="0" smtClean="0"/>
              <a:t> </a:t>
            </a:r>
            <a:r>
              <a:rPr lang="fr-FR" b="1" dirty="0" err="1" smtClean="0"/>
              <a:t>كوريا</a:t>
            </a:r>
            <a:r>
              <a:rPr lang="fr-FR" b="1" dirty="0" smtClean="0"/>
              <a:t> </a:t>
            </a:r>
            <a:r>
              <a:rPr lang="fr-FR" b="1" dirty="0" err="1" smtClean="0"/>
              <a:t>الجنوبية</a:t>
            </a:r>
            <a:r>
              <a:rPr lang="fr-FR" b="1" dirty="0" smtClean="0"/>
              <a:t> </a:t>
            </a:r>
            <a:r>
              <a:rPr lang="fr-FR" b="1" dirty="0" err="1" smtClean="0"/>
              <a:t>باكتساب</a:t>
            </a:r>
            <a:r>
              <a:rPr lang="fr-FR" b="1" dirty="0" smtClean="0"/>
              <a:t> </a:t>
            </a:r>
            <a:r>
              <a:rPr lang="fr-FR" b="1" dirty="0" err="1" smtClean="0"/>
              <a:t>المهارات</a:t>
            </a:r>
            <a:r>
              <a:rPr lang="fr-FR" b="1" dirty="0" smtClean="0"/>
              <a:t> </a:t>
            </a:r>
            <a:r>
              <a:rPr lang="fr-FR" b="1" dirty="0" err="1" smtClean="0"/>
              <a:t>وتعزيز</a:t>
            </a:r>
            <a:r>
              <a:rPr lang="fr-FR" b="1" dirty="0" smtClean="0"/>
              <a:t> </a:t>
            </a:r>
            <a:r>
              <a:rPr lang="fr-FR" b="1" dirty="0" err="1" smtClean="0"/>
              <a:t>القدرات</a:t>
            </a:r>
            <a:r>
              <a:rPr lang="fr-FR" b="1" dirty="0" smtClean="0"/>
              <a:t> </a:t>
            </a:r>
            <a:r>
              <a:rPr lang="fr-FR" b="1" dirty="0" err="1" smtClean="0"/>
              <a:t>الأساسية</a:t>
            </a:r>
            <a:r>
              <a:rPr lang="fr-FR" b="1" dirty="0" smtClean="0"/>
              <a:t>، </a:t>
            </a:r>
            <a:r>
              <a:rPr lang="fr-FR" b="1" dirty="0" err="1" smtClean="0"/>
              <a:t>والتطوير</a:t>
            </a:r>
            <a:r>
              <a:rPr lang="fr-FR" b="1" dirty="0" smtClean="0"/>
              <a:t> </a:t>
            </a:r>
            <a:r>
              <a:rPr lang="fr-FR" b="1" dirty="0" err="1" smtClean="0"/>
              <a:t>النوعي</a:t>
            </a:r>
            <a:r>
              <a:rPr lang="fr-FR" b="1" dirty="0" smtClean="0"/>
              <a:t> </a:t>
            </a:r>
            <a:r>
              <a:rPr lang="fr-FR" b="1" dirty="0" err="1" smtClean="0"/>
              <a:t>للتربية</a:t>
            </a:r>
            <a:r>
              <a:rPr lang="fr-FR" b="1" dirty="0" smtClean="0"/>
              <a:t> </a:t>
            </a:r>
            <a:r>
              <a:rPr lang="fr-FR" b="1" dirty="0" err="1" smtClean="0"/>
              <a:t>العلمية</a:t>
            </a:r>
            <a:endParaRPr lang="fr-FR" dirty="0"/>
          </a:p>
        </p:txBody>
      </p:sp>
      <p:sp>
        <p:nvSpPr>
          <p:cNvPr id="4" name="Rectangle 3"/>
          <p:cNvSpPr/>
          <p:nvPr/>
        </p:nvSpPr>
        <p:spPr>
          <a:xfrm>
            <a:off x="611560" y="404664"/>
            <a:ext cx="6617516" cy="769441"/>
          </a:xfrm>
          <a:prstGeom prst="rect">
            <a:avLst/>
          </a:prstGeom>
          <a:noFill/>
        </p:spPr>
        <p:txBody>
          <a:bodyPr wrap="none" lIns="91440" tIns="45720" rIns="91440" bIns="45720">
            <a:spAutoFit/>
          </a:bodyPr>
          <a:lstStyle/>
          <a:p>
            <a:pPr algn="ctr"/>
            <a:r>
              <a:rPr lang="ar-TN" sz="4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rPr>
              <a:t>التّربية هي المفتاح الأساسيّ للتّنمية</a:t>
            </a:r>
            <a:endParaRPr lang="fr-FR"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50800" dist="40000" dir="5400000" algn="tl" rotWithShape="0">
                  <a:srgbClr val="000000">
                    <a:shade val="5000"/>
                    <a:satMod val="120000"/>
                    <a:alpha val="33000"/>
                  </a:srgbClr>
                </a:outerShdw>
              </a:effectLst>
            </a:endParaRPr>
          </a:p>
        </p:txBody>
      </p:sp>
      <p:pic>
        <p:nvPicPr>
          <p:cNvPr id="5" name="Espace réservé du contenu 5" descr="lect.gif"/>
          <p:cNvPicPr>
            <a:picLocks noChangeAspect="1"/>
          </p:cNvPicPr>
          <p:nvPr/>
        </p:nvPicPr>
        <p:blipFill>
          <a:blip r:embed="rId2" cstate="print"/>
          <a:stretch>
            <a:fillRect/>
          </a:stretch>
        </p:blipFill>
        <p:spPr bwMode="auto">
          <a:xfrm>
            <a:off x="2714612" y="4238758"/>
            <a:ext cx="3286148" cy="22145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4888" y="1184975"/>
            <a:ext cx="8229600" cy="5340369"/>
          </a:xfrm>
          <a:noFill/>
          <a:ln w="57150">
            <a:noFill/>
          </a:ln>
        </p:spPr>
        <p:txBody>
          <a:bodyPr/>
          <a:lstStyle/>
          <a:p>
            <a:pPr algn="r" rtl="1"/>
            <a:r>
              <a:rPr lang="ar-SA" smtClean="0"/>
              <a:t>أشار أوباما لوزيره في التعليم، في إدارته "</a:t>
            </a:r>
            <a:r>
              <a:rPr lang="ar-SA" b="1" smtClean="0"/>
              <a:t>آرني دونكان</a:t>
            </a:r>
            <a:r>
              <a:rPr lang="ar-SA" smtClean="0"/>
              <a:t>"، في مناسبات كثيرة إلى </a:t>
            </a:r>
            <a:r>
              <a:rPr lang="ar-SA" b="1" smtClean="0"/>
              <a:t>كوريا الجنوبية باعتبارها نموذجاً ناجحاً في مقابل قصور وعيوب أميركا</a:t>
            </a:r>
            <a:r>
              <a:rPr lang="ar-TN" smtClean="0"/>
              <a:t>...</a:t>
            </a:r>
          </a:p>
          <a:p>
            <a:pPr algn="r" rtl="1"/>
            <a:r>
              <a:rPr lang="ar-SA" smtClean="0"/>
              <a:t>تقدم هذا البلد الشرق آسيوي، في فترة نصف قرن فقط، </a:t>
            </a:r>
            <a:r>
              <a:rPr lang="ar-SA" b="1" smtClean="0"/>
              <a:t>من حالة الفقر المدقع إلى رخاء العالم المتقدم</a:t>
            </a:r>
            <a:r>
              <a:rPr lang="ar-SA" smtClean="0"/>
              <a:t> يدين بالكثير إلى </a:t>
            </a:r>
            <a:r>
              <a:rPr lang="ar-TN" b="1" smtClean="0"/>
              <a:t>نظامه التّربوي و</a:t>
            </a:r>
            <a:r>
              <a:rPr lang="ar-SA" b="1" smtClean="0"/>
              <a:t>مدارسه واهتمامه بالتعليم</a:t>
            </a:r>
            <a:r>
              <a:rPr lang="ar-SA" smtClean="0"/>
              <a:t>. </a:t>
            </a:r>
            <a:endParaRPr lang="ar-TN" smtClean="0"/>
          </a:p>
          <a:p>
            <a:pPr algn="r" rtl="1"/>
            <a:r>
              <a:rPr lang="ar-SA" smtClean="0"/>
              <a:t>يحتل الطلبة الكوريون الجنوبيون الذين تبلغ أعمارهم 15 سنة </a:t>
            </a:r>
            <a:r>
              <a:rPr lang="ar-TN" b="1" smtClean="0"/>
              <a:t>مراتب متميّزة</a:t>
            </a:r>
            <a:r>
              <a:rPr lang="ar-SA" b="1" smtClean="0"/>
              <a:t> في القراءة والرياضيات</a:t>
            </a:r>
            <a:r>
              <a:rPr lang="ar-TN" b="1" smtClean="0"/>
              <a:t> والعلوم</a:t>
            </a:r>
            <a:r>
              <a:rPr lang="ar-SA" b="1" smtClean="0"/>
              <a:t>،حسب</a:t>
            </a:r>
            <a:r>
              <a:rPr lang="ar-TN" b="1" smtClean="0"/>
              <a:t> اختبار</a:t>
            </a:r>
            <a:r>
              <a:rPr lang="ar-SA" b="1" smtClean="0"/>
              <a:t> منظمة التعاون والتنمية الاقتصادية</a:t>
            </a:r>
            <a:r>
              <a:rPr lang="ar-TN" b="1" smtClean="0"/>
              <a:t> </a:t>
            </a:r>
            <a:r>
              <a:rPr lang="fr-FR" b="1" smtClean="0">
                <a:solidFill>
                  <a:srgbClr val="C00000"/>
                </a:solidFill>
              </a:rPr>
              <a:t>PISA</a:t>
            </a:r>
            <a:r>
              <a:rPr lang="ar-SA" smtClean="0"/>
              <a:t>، في حين يحتل طلبة الولايات المتحدة </a:t>
            </a:r>
            <a:r>
              <a:rPr lang="ar-TN" smtClean="0"/>
              <a:t>مراتب متأخّرة...</a:t>
            </a:r>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3042" y="285728"/>
            <a:ext cx="5500726" cy="500066"/>
          </a:xfrm>
          <a:noFill/>
          <a:ln w="57150">
            <a:noFill/>
          </a:ln>
        </p:spPr>
        <p:txBody>
          <a:bodyPr/>
          <a:lstStyle/>
          <a:p>
            <a:r>
              <a:rPr lang="ar-TN" sz="3200" b="1" smtClean="0">
                <a:solidFill>
                  <a:srgbClr val="FF0000"/>
                </a:solidFill>
                <a:latin typeface="Arial" pitchFamily="34" charset="0"/>
                <a:cs typeface="Arial" pitchFamily="34" charset="0"/>
              </a:rPr>
              <a:t/>
            </a:r>
            <a:br>
              <a:rPr lang="ar-TN" sz="3200" b="1" smtClean="0">
                <a:solidFill>
                  <a:srgbClr val="FF0000"/>
                </a:solidFill>
                <a:latin typeface="Arial" pitchFamily="34" charset="0"/>
                <a:cs typeface="Arial" pitchFamily="34" charset="0"/>
              </a:rPr>
            </a:br>
            <a:r>
              <a:rPr lang="ar-TN" sz="3200" b="1" smtClean="0">
                <a:solidFill>
                  <a:srgbClr val="FF0000"/>
                </a:solidFill>
                <a:latin typeface="Arial" pitchFamily="34" charset="0"/>
                <a:cs typeface="Arial" pitchFamily="34" charset="0"/>
              </a:rPr>
              <a:t>الرّتب الثّلاثة الأولى في تقييمات 2006</a:t>
            </a:r>
            <a:r>
              <a:rPr lang="fr-FR" b="1" smtClean="0">
                <a:solidFill>
                  <a:srgbClr val="FF0000"/>
                </a:solidFill>
                <a:latin typeface="Arial" pitchFamily="34" charset="0"/>
                <a:cs typeface="Arial" pitchFamily="34" charset="0"/>
              </a:rPr>
              <a:t/>
            </a:r>
            <a:br>
              <a:rPr lang="fr-FR" b="1" smtClean="0">
                <a:solidFill>
                  <a:srgbClr val="FF0000"/>
                </a:solidFill>
                <a:latin typeface="Arial" pitchFamily="34" charset="0"/>
                <a:cs typeface="Arial" pitchFamily="34" charset="0"/>
              </a:rPr>
            </a:br>
            <a:endParaRPr lang="fr-FR">
              <a:solidFill>
                <a:srgbClr val="FF0000"/>
              </a:solidFill>
            </a:endParaRPr>
          </a:p>
        </p:txBody>
      </p:sp>
      <p:graphicFrame>
        <p:nvGraphicFramePr>
          <p:cNvPr id="4" name="Espace réservé du contenu 3"/>
          <p:cNvGraphicFramePr>
            <a:graphicFrameLocks noGrp="1"/>
          </p:cNvGraphicFramePr>
          <p:nvPr>
            <p:ph idx="1"/>
          </p:nvPr>
        </p:nvGraphicFramePr>
        <p:xfrm>
          <a:off x="500034" y="1071546"/>
          <a:ext cx="8186766" cy="1527498"/>
        </p:xfrm>
        <a:graphic>
          <a:graphicData uri="http://schemas.openxmlformats.org/drawingml/2006/table">
            <a:tbl>
              <a:tblPr firstRow="1" bandRow="1">
                <a:tableStyleId>{5C22544A-7EE6-4342-B048-85BDC9FD1C3A}</a:tableStyleId>
              </a:tblPr>
              <a:tblGrid>
                <a:gridCol w="500066"/>
                <a:gridCol w="2857520"/>
                <a:gridCol w="735797"/>
                <a:gridCol w="550087"/>
                <a:gridCol w="2714644"/>
                <a:gridCol w="828652"/>
              </a:tblGrid>
              <a:tr h="370840">
                <a:tc gridSpan="3">
                  <a:txBody>
                    <a:bodyPr/>
                    <a:lstStyle/>
                    <a:p>
                      <a:pPr algn="ctr">
                        <a:lnSpc>
                          <a:spcPct val="105000"/>
                        </a:lnSpc>
                        <a:spcAft>
                          <a:spcPts val="0"/>
                        </a:spcAft>
                      </a:pPr>
                      <a:r>
                        <a:rPr lang="fr-FR" sz="2000" b="1">
                          <a:solidFill>
                            <a:srgbClr val="002060"/>
                          </a:solidFill>
                          <a:latin typeface="Times New Roman"/>
                          <a:ea typeface="Times New Roman"/>
                          <a:cs typeface="Times New Roman"/>
                        </a:rPr>
                        <a:t>Mathématiques</a:t>
                      </a:r>
                      <a:endParaRPr lang="fr-FR" sz="2000">
                        <a:solidFill>
                          <a:srgbClr val="002060"/>
                        </a:solidFill>
                        <a:latin typeface="Cambria"/>
                        <a:ea typeface="Times New Roman"/>
                        <a:cs typeface="Times New Roman"/>
                      </a:endParaRPr>
                    </a:p>
                  </a:txBody>
                  <a:tcPr marL="22860" marR="22860" marT="22860" marB="22860" anchor="ctr"/>
                </a:tc>
                <a:tc hMerge="1">
                  <a:txBody>
                    <a:bodyPr/>
                    <a:lstStyle/>
                    <a:p>
                      <a:endParaRPr lang="fr-FR"/>
                    </a:p>
                  </a:txBody>
                  <a:tcPr/>
                </a:tc>
                <a:tc hMerge="1">
                  <a:txBody>
                    <a:bodyPr/>
                    <a:lstStyle/>
                    <a:p>
                      <a:endParaRPr lang="fr-FR"/>
                    </a:p>
                  </a:txBody>
                  <a:tcPr/>
                </a:tc>
                <a:tc gridSpan="3">
                  <a:txBody>
                    <a:bodyPr/>
                    <a:lstStyle/>
                    <a:p>
                      <a:pPr algn="ctr">
                        <a:lnSpc>
                          <a:spcPct val="105000"/>
                        </a:lnSpc>
                        <a:spcAft>
                          <a:spcPts val="0"/>
                        </a:spcAft>
                      </a:pPr>
                      <a:r>
                        <a:rPr lang="fr-FR" sz="2000" b="1">
                          <a:solidFill>
                            <a:srgbClr val="002060"/>
                          </a:solidFill>
                          <a:latin typeface="Times New Roman"/>
                          <a:ea typeface="Times New Roman"/>
                          <a:cs typeface="Times New Roman"/>
                        </a:rPr>
                        <a:t>Savoir lire</a:t>
                      </a:r>
                      <a:endParaRPr lang="fr-FR" sz="2000">
                        <a:solidFill>
                          <a:srgbClr val="002060"/>
                        </a:solidFill>
                        <a:latin typeface="Cambria"/>
                        <a:ea typeface="Times New Roman"/>
                        <a:cs typeface="Times New Roman"/>
                      </a:endParaRPr>
                    </a:p>
                  </a:txBody>
                  <a:tcPr marL="22860" marR="22860" marT="22860" marB="22860" anchor="ctr"/>
                </a:tc>
                <a:tc hMerge="1">
                  <a:txBody>
                    <a:bodyPr/>
                    <a:lstStyle/>
                    <a:p>
                      <a:endParaRPr lang="fr-FR"/>
                    </a:p>
                  </a:txBody>
                  <a:tcPr/>
                </a:tc>
                <a:tc hMerge="1">
                  <a:txBody>
                    <a:bodyPr/>
                    <a:lstStyle/>
                    <a:p>
                      <a:endParaRPr lang="fr-FR"/>
                    </a:p>
                  </a:txBody>
                  <a:tcPr/>
                </a:tc>
              </a:tr>
              <a:tr h="414978">
                <a:tc>
                  <a:txBody>
                    <a:bodyPr/>
                    <a:lstStyle/>
                    <a:p>
                      <a:pPr algn="ctr">
                        <a:lnSpc>
                          <a:spcPct val="105000"/>
                        </a:lnSpc>
                        <a:spcAft>
                          <a:spcPts val="0"/>
                        </a:spcAft>
                      </a:pPr>
                      <a:r>
                        <a:rPr lang="fr-FR" sz="1600">
                          <a:latin typeface="Times New Roman"/>
                          <a:ea typeface="Times New Roman"/>
                          <a:cs typeface="Times New Roman"/>
                        </a:rPr>
                        <a:t>1.</a:t>
                      </a:r>
                      <a:endParaRPr lang="fr-FR" sz="1100">
                        <a:latin typeface="Cambria"/>
                        <a:ea typeface="Times New Roman"/>
                        <a:cs typeface="Times New Roman"/>
                      </a:endParaRPr>
                    </a:p>
                  </a:txBody>
                  <a:tcPr marL="9525" marR="9525" marT="9525" marB="9525" anchor="ctr"/>
                </a:tc>
                <a:tc>
                  <a:txBody>
                    <a:bodyPr/>
                    <a:lstStyle/>
                    <a:p>
                      <a:pPr>
                        <a:lnSpc>
                          <a:spcPct val="105000"/>
                        </a:lnSpc>
                        <a:spcAft>
                          <a:spcPts val="0"/>
                        </a:spcAft>
                      </a:pPr>
                      <a:r>
                        <a:rPr lang="fr-FR" sz="1400" b="0">
                          <a:ln>
                            <a:solidFill>
                              <a:schemeClr val="tx1"/>
                            </a:solidFill>
                          </a:ln>
                          <a:solidFill>
                            <a:schemeClr val="tx1"/>
                          </a:solidFill>
                          <a:latin typeface="Times New Roman"/>
                          <a:ea typeface="Times New Roman"/>
                          <a:cs typeface="Times New Roman"/>
                          <a:hlinkClick r:id="rId3" tooltip="Finlande"/>
                        </a:rPr>
                        <a:t>Finlande</a:t>
                      </a:r>
                      <a:endParaRPr lang="fr-FR" sz="1400" b="0">
                        <a:ln>
                          <a:solidFill>
                            <a:schemeClr val="tx1"/>
                          </a:solidFill>
                        </a:ln>
                        <a:solidFill>
                          <a:schemeClr val="tx1"/>
                        </a:solidFill>
                        <a:latin typeface="Cambria"/>
                        <a:ea typeface="Times New Roman"/>
                        <a:cs typeface="Times New Roman"/>
                      </a:endParaRPr>
                    </a:p>
                  </a:txBody>
                  <a:tcPr marL="9525" marR="9525" marT="9525" marB="9525" anchor="ctr"/>
                </a:tc>
                <a:tc>
                  <a:txBody>
                    <a:bodyPr/>
                    <a:lstStyle/>
                    <a:p>
                      <a:endParaRPr lang="fr-FR" sz="1400"/>
                    </a:p>
                  </a:txBody>
                  <a:tcPr/>
                </a:tc>
                <a:tc>
                  <a:txBody>
                    <a:bodyPr/>
                    <a:lstStyle/>
                    <a:p>
                      <a:pPr algn="ctr">
                        <a:lnSpc>
                          <a:spcPct val="105000"/>
                        </a:lnSpc>
                        <a:spcAft>
                          <a:spcPts val="0"/>
                        </a:spcAft>
                      </a:pPr>
                      <a:r>
                        <a:rPr lang="fr-FR" sz="1400">
                          <a:latin typeface="Times New Roman"/>
                          <a:ea typeface="Times New Roman"/>
                          <a:cs typeface="Times New Roman"/>
                        </a:rPr>
                        <a:t>1.</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fr-FR" sz="1400" b="0" kern="1200">
                          <a:ln>
                            <a:solidFill>
                              <a:schemeClr val="tx1"/>
                            </a:solidFill>
                          </a:ln>
                          <a:solidFill>
                            <a:schemeClr val="tx1"/>
                          </a:solidFill>
                          <a:latin typeface="Times New Roman"/>
                          <a:ea typeface="Times New Roman"/>
                          <a:cs typeface="Times New Roman"/>
                          <a:hlinkClick r:id="rId4" tooltip="Corée du Sud"/>
                        </a:rPr>
                        <a:t>Corée du Sud</a:t>
                      </a:r>
                    </a:p>
                  </a:txBody>
                  <a:tcPr marL="9525" marR="9525" marT="9525" marB="9525" anchor="ctr">
                    <a:solidFill>
                      <a:srgbClr val="FFFF00"/>
                    </a:solidFill>
                  </a:tcPr>
                </a:tc>
                <a:tc>
                  <a:txBody>
                    <a:bodyPr/>
                    <a:lstStyle/>
                    <a:p>
                      <a:endParaRPr lang="fr-FR"/>
                    </a:p>
                  </a:txBody>
                  <a:tcPr/>
                </a:tc>
              </a:tr>
              <a:tr h="370840">
                <a:tc>
                  <a:txBody>
                    <a:bodyPr/>
                    <a:lstStyle/>
                    <a:p>
                      <a:pPr algn="ctr">
                        <a:lnSpc>
                          <a:spcPct val="105000"/>
                        </a:lnSpc>
                        <a:spcAft>
                          <a:spcPts val="0"/>
                        </a:spcAft>
                      </a:pPr>
                      <a:r>
                        <a:rPr lang="fr-FR" sz="1600">
                          <a:latin typeface="Times New Roman"/>
                          <a:ea typeface="Times New Roman"/>
                          <a:cs typeface="Times New Roman"/>
                        </a:rPr>
                        <a:t>2.</a:t>
                      </a:r>
                      <a:endParaRPr lang="fr-FR" sz="1100">
                        <a:latin typeface="Cambria"/>
                        <a:ea typeface="Times New Roman"/>
                        <a:cs typeface="Times New Roman"/>
                      </a:endParaRPr>
                    </a:p>
                  </a:txBody>
                  <a:tcPr marL="9525" marR="9525" marT="9525" marB="9525" anchor="ctr"/>
                </a:tc>
                <a:tc>
                  <a:txBody>
                    <a:bodyPr/>
                    <a:lstStyle/>
                    <a:p>
                      <a:pPr>
                        <a:lnSpc>
                          <a:spcPct val="105000"/>
                        </a:lnSpc>
                        <a:spcAft>
                          <a:spcPts val="0"/>
                        </a:spcAft>
                      </a:pPr>
                      <a:r>
                        <a:rPr lang="fr-FR" sz="1400" b="0" kern="1200">
                          <a:ln>
                            <a:solidFill>
                              <a:schemeClr val="tx1"/>
                            </a:solidFill>
                          </a:ln>
                          <a:solidFill>
                            <a:schemeClr val="tx1"/>
                          </a:solidFill>
                          <a:latin typeface="Times New Roman"/>
                          <a:ea typeface="Times New Roman"/>
                          <a:cs typeface="Times New Roman"/>
                          <a:hlinkClick r:id="rId5" tooltip="Hong Kong"/>
                        </a:rPr>
                        <a:t>Hong Kong</a:t>
                      </a:r>
                      <a:endParaRPr lang="fr-FR" sz="1400" b="0" kern="1200">
                        <a:ln>
                          <a:solidFill>
                            <a:schemeClr val="tx1"/>
                          </a:solidFill>
                        </a:ln>
                        <a:solidFill>
                          <a:schemeClr val="tx1"/>
                        </a:solidFill>
                        <a:latin typeface="Times New Roman"/>
                        <a:ea typeface="Times New Roman"/>
                        <a:cs typeface="Times New Roman"/>
                        <a:hlinkClick r:id="rId3" tooltip="Finlande"/>
                      </a:endParaRPr>
                    </a:p>
                  </a:txBody>
                  <a:tcPr marL="9525" marR="9525" marT="9525" marB="9525" anchor="ctr"/>
                </a:tc>
                <a:tc>
                  <a:txBody>
                    <a:bodyPr/>
                    <a:lstStyle/>
                    <a:p>
                      <a:endParaRPr lang="fr-FR" sz="1400"/>
                    </a:p>
                  </a:txBody>
                  <a:tcPr/>
                </a:tc>
                <a:tc>
                  <a:txBody>
                    <a:bodyPr/>
                    <a:lstStyle/>
                    <a:p>
                      <a:pPr algn="ctr">
                        <a:lnSpc>
                          <a:spcPct val="105000"/>
                        </a:lnSpc>
                        <a:spcAft>
                          <a:spcPts val="0"/>
                        </a:spcAft>
                      </a:pPr>
                      <a:r>
                        <a:rPr lang="fr-FR" sz="1400">
                          <a:latin typeface="Times New Roman"/>
                          <a:ea typeface="Times New Roman"/>
                          <a:cs typeface="Times New Roman"/>
                        </a:rPr>
                        <a:t>2.</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fr-FR" sz="1400" b="0" kern="1200">
                          <a:ln>
                            <a:solidFill>
                              <a:schemeClr val="tx1"/>
                            </a:solidFill>
                          </a:ln>
                          <a:solidFill>
                            <a:schemeClr val="tx1"/>
                          </a:solidFill>
                          <a:latin typeface="Times New Roman"/>
                          <a:ea typeface="Times New Roman"/>
                          <a:cs typeface="Times New Roman"/>
                          <a:hlinkClick r:id="rId3" tooltip="Finlande"/>
                        </a:rPr>
                        <a:t>Finlande</a:t>
                      </a:r>
                      <a:endParaRPr lang="fr-FR" sz="1400" b="0" kern="1200">
                        <a:ln>
                          <a:solidFill>
                            <a:schemeClr val="tx1"/>
                          </a:solidFill>
                        </a:ln>
                        <a:solidFill>
                          <a:schemeClr val="tx1"/>
                        </a:solidFill>
                        <a:latin typeface="Times New Roman"/>
                        <a:ea typeface="Times New Roman"/>
                        <a:cs typeface="Times New Roman"/>
                        <a:hlinkClick r:id="rId4" tooltip="Corée du Sud"/>
                      </a:endParaRPr>
                    </a:p>
                  </a:txBody>
                  <a:tcPr marL="9525" marR="9525" marT="9525" marB="9525" anchor="ctr"/>
                </a:tc>
                <a:tc>
                  <a:txBody>
                    <a:bodyPr/>
                    <a:lstStyle/>
                    <a:p>
                      <a:endParaRPr lang="fr-FR"/>
                    </a:p>
                  </a:txBody>
                  <a:tcPr/>
                </a:tc>
              </a:tr>
              <a:tr h="370840">
                <a:tc>
                  <a:txBody>
                    <a:bodyPr/>
                    <a:lstStyle/>
                    <a:p>
                      <a:pPr algn="ctr">
                        <a:lnSpc>
                          <a:spcPct val="105000"/>
                        </a:lnSpc>
                        <a:spcAft>
                          <a:spcPts val="0"/>
                        </a:spcAft>
                      </a:pPr>
                      <a:r>
                        <a:rPr lang="fr-FR" sz="1600">
                          <a:latin typeface="Times New Roman"/>
                          <a:ea typeface="Times New Roman"/>
                          <a:cs typeface="Times New Roman"/>
                        </a:rPr>
                        <a:t>3.</a:t>
                      </a:r>
                      <a:endParaRPr lang="fr-FR" sz="1100">
                        <a:latin typeface="Cambria"/>
                        <a:ea typeface="Times New Roman"/>
                        <a:cs typeface="Times New Roman"/>
                      </a:endParaRPr>
                    </a:p>
                  </a:txBody>
                  <a:tcPr marL="9525" marR="9525" marT="9525" marB="9525" anchor="ctr"/>
                </a:tc>
                <a:tc>
                  <a:txBody>
                    <a:bodyPr/>
                    <a:lstStyle/>
                    <a:p>
                      <a:pPr>
                        <a:lnSpc>
                          <a:spcPct val="105000"/>
                        </a:lnSpc>
                        <a:spcAft>
                          <a:spcPts val="0"/>
                        </a:spcAft>
                      </a:pPr>
                      <a:r>
                        <a:rPr lang="fr-FR" sz="1400" b="0" kern="1200">
                          <a:ln>
                            <a:solidFill>
                              <a:schemeClr val="tx1"/>
                            </a:solidFill>
                          </a:ln>
                          <a:solidFill>
                            <a:schemeClr val="tx1"/>
                          </a:solidFill>
                          <a:latin typeface="Times New Roman"/>
                          <a:ea typeface="Times New Roman"/>
                          <a:cs typeface="Times New Roman"/>
                          <a:hlinkClick r:id="rId4" tooltip="Corée du Sud"/>
                        </a:rPr>
                        <a:t>Corée du Sud</a:t>
                      </a:r>
                      <a:endParaRPr lang="fr-FR" sz="1400" b="0" kern="1200">
                        <a:ln>
                          <a:solidFill>
                            <a:schemeClr val="tx1"/>
                          </a:solidFill>
                        </a:ln>
                        <a:solidFill>
                          <a:schemeClr val="tx1"/>
                        </a:solidFill>
                        <a:latin typeface="Times New Roman"/>
                        <a:ea typeface="Times New Roman"/>
                        <a:cs typeface="Times New Roman"/>
                        <a:hlinkClick r:id="rId3" tooltip="Finlande"/>
                      </a:endParaRPr>
                    </a:p>
                  </a:txBody>
                  <a:tcPr marL="9525" marR="9525" marT="9525" marB="9525" anchor="ctr">
                    <a:solidFill>
                      <a:srgbClr val="FFFF00"/>
                    </a:solidFill>
                  </a:tcPr>
                </a:tc>
                <a:tc>
                  <a:txBody>
                    <a:bodyPr/>
                    <a:lstStyle/>
                    <a:p>
                      <a:endParaRPr lang="fr-FR" sz="1400"/>
                    </a:p>
                  </a:txBody>
                  <a:tcPr/>
                </a:tc>
                <a:tc>
                  <a:txBody>
                    <a:bodyPr/>
                    <a:lstStyle/>
                    <a:p>
                      <a:pPr algn="ctr">
                        <a:lnSpc>
                          <a:spcPct val="105000"/>
                        </a:lnSpc>
                        <a:spcAft>
                          <a:spcPts val="0"/>
                        </a:spcAft>
                      </a:pPr>
                      <a:r>
                        <a:rPr lang="fr-FR" sz="1400">
                          <a:latin typeface="Times New Roman"/>
                          <a:ea typeface="Times New Roman"/>
                          <a:cs typeface="Times New Roman"/>
                        </a:rPr>
                        <a:t>3.</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fr-FR" sz="1400" b="0" kern="1200">
                          <a:ln>
                            <a:solidFill>
                              <a:schemeClr val="tx1"/>
                            </a:solidFill>
                          </a:ln>
                          <a:solidFill>
                            <a:schemeClr val="tx1"/>
                          </a:solidFill>
                          <a:latin typeface="Times New Roman"/>
                          <a:ea typeface="Times New Roman"/>
                          <a:cs typeface="Times New Roman"/>
                          <a:hlinkClick r:id="rId5" tooltip="Hong Kong"/>
                        </a:rPr>
                        <a:t>Hong Kong</a:t>
                      </a:r>
                      <a:endParaRPr lang="fr-FR" sz="1400" b="0" kern="1200">
                        <a:ln>
                          <a:solidFill>
                            <a:schemeClr val="tx1"/>
                          </a:solidFill>
                        </a:ln>
                        <a:solidFill>
                          <a:schemeClr val="tx1"/>
                        </a:solidFill>
                        <a:latin typeface="Times New Roman"/>
                        <a:ea typeface="Times New Roman"/>
                        <a:cs typeface="Times New Roman"/>
                        <a:hlinkClick r:id="rId4" tooltip="Corée du Sud"/>
                      </a:endParaRPr>
                    </a:p>
                  </a:txBody>
                  <a:tcPr marL="9525" marR="9525" marT="9525" marB="9525" anchor="ctr"/>
                </a:tc>
                <a:tc>
                  <a:txBody>
                    <a:bodyPr/>
                    <a:lstStyle/>
                    <a:p>
                      <a:endParaRPr lang="fr-FR"/>
                    </a:p>
                  </a:txBody>
                  <a:tcPr/>
                </a:tc>
              </a:tr>
            </a:tbl>
          </a:graphicData>
        </a:graphic>
      </p:graphicFrame>
      <p:sp>
        <p:nvSpPr>
          <p:cNvPr id="5" name="Titre 1"/>
          <p:cNvSpPr txBox="1">
            <a:spLocks/>
          </p:cNvSpPr>
          <p:nvPr/>
        </p:nvSpPr>
        <p:spPr bwMode="auto">
          <a:xfrm>
            <a:off x="1785918" y="2714620"/>
            <a:ext cx="5500726" cy="500066"/>
          </a:xfrm>
          <a:prstGeom prst="rect">
            <a:avLst/>
          </a:prstGeom>
          <a:noFill/>
          <a:ln w="571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ar-TN" sz="3200" b="1" i="0" u="none" strike="noStrike" kern="1200" cap="none" spc="0" normalizeH="0" baseline="0" noProof="0" smtClean="0">
                <a:ln>
                  <a:noFill/>
                </a:ln>
                <a:solidFill>
                  <a:srgbClr val="FF0000"/>
                </a:solidFill>
                <a:effectLst/>
                <a:uLnTx/>
                <a:uFillTx/>
                <a:latin typeface="Arial" pitchFamily="34" charset="0"/>
                <a:ea typeface="+mj-ea"/>
                <a:cs typeface="Arial" pitchFamily="34" charset="0"/>
              </a:rPr>
              <a:t/>
            </a:r>
            <a:br>
              <a:rPr kumimoji="0" lang="ar-TN" sz="3200" b="1" i="0" u="none" strike="noStrike" kern="1200" cap="none" spc="0" normalizeH="0" baseline="0" noProof="0" smtClean="0">
                <a:ln>
                  <a:noFill/>
                </a:ln>
                <a:solidFill>
                  <a:srgbClr val="FF0000"/>
                </a:solidFill>
                <a:effectLst/>
                <a:uLnTx/>
                <a:uFillTx/>
                <a:latin typeface="Arial" pitchFamily="34" charset="0"/>
                <a:ea typeface="+mj-ea"/>
                <a:cs typeface="Arial" pitchFamily="34" charset="0"/>
              </a:rPr>
            </a:br>
            <a:r>
              <a:rPr kumimoji="0" lang="ar-TN" sz="3200" b="1" i="0" u="none" strike="noStrike" kern="1200" cap="none" spc="0" normalizeH="0" baseline="0" noProof="0" smtClean="0">
                <a:ln>
                  <a:noFill/>
                </a:ln>
                <a:solidFill>
                  <a:srgbClr val="FF0000"/>
                </a:solidFill>
                <a:effectLst/>
                <a:uLnTx/>
                <a:uFillTx/>
                <a:latin typeface="Arial" pitchFamily="34" charset="0"/>
                <a:ea typeface="+mj-ea"/>
                <a:cs typeface="Arial" pitchFamily="34" charset="0"/>
              </a:rPr>
              <a:t>الرّتب الستّة الأولى في تقييمات 2009</a:t>
            </a:r>
            <a:r>
              <a:rPr kumimoji="0" lang="fr-FR" sz="4400" b="1" i="0" u="none" strike="noStrike" kern="1200" cap="none" spc="0" normalizeH="0" baseline="0" noProof="0" smtClean="0">
                <a:ln>
                  <a:noFill/>
                </a:ln>
                <a:solidFill>
                  <a:srgbClr val="FF0000"/>
                </a:solidFill>
                <a:effectLst/>
                <a:uLnTx/>
                <a:uFillTx/>
                <a:latin typeface="Arial" pitchFamily="34" charset="0"/>
                <a:ea typeface="+mj-ea"/>
                <a:cs typeface="Arial" pitchFamily="34" charset="0"/>
              </a:rPr>
              <a:t/>
            </a:r>
            <a:br>
              <a:rPr kumimoji="0" lang="fr-FR" sz="4400" b="1" i="0" u="none" strike="noStrike" kern="1200" cap="none" spc="0" normalizeH="0" baseline="0" noProof="0" smtClean="0">
                <a:ln>
                  <a:noFill/>
                </a:ln>
                <a:solidFill>
                  <a:srgbClr val="FF0000"/>
                </a:solidFill>
                <a:effectLst/>
                <a:uLnTx/>
                <a:uFillTx/>
                <a:latin typeface="Arial" pitchFamily="34" charset="0"/>
                <a:ea typeface="+mj-ea"/>
                <a:cs typeface="Arial" pitchFamily="34" charset="0"/>
              </a:rPr>
            </a:br>
            <a:endParaRPr kumimoji="0" lang="fr-FR" sz="4400" b="0" i="0" u="none" strike="noStrike" kern="1200" cap="none" spc="0" normalizeH="0" baseline="0" noProof="0">
              <a:ln>
                <a:noFill/>
              </a:ln>
              <a:solidFill>
                <a:srgbClr val="FF0000"/>
              </a:solidFill>
              <a:effectLst/>
              <a:uLnTx/>
              <a:uFillTx/>
              <a:latin typeface="+mj-lt"/>
              <a:ea typeface="+mj-ea"/>
              <a:cs typeface="+mj-cs"/>
            </a:endParaRPr>
          </a:p>
        </p:txBody>
      </p:sp>
      <p:graphicFrame>
        <p:nvGraphicFramePr>
          <p:cNvPr id="6" name="Espace réservé du contenu 3"/>
          <p:cNvGraphicFramePr>
            <a:graphicFrameLocks/>
          </p:cNvGraphicFramePr>
          <p:nvPr/>
        </p:nvGraphicFramePr>
        <p:xfrm>
          <a:off x="571472" y="3357562"/>
          <a:ext cx="8028000" cy="2647379"/>
        </p:xfrm>
        <a:graphic>
          <a:graphicData uri="http://schemas.openxmlformats.org/drawingml/2006/table">
            <a:tbl>
              <a:tblPr firstRow="1" bandRow="1">
                <a:tableStyleId>{5C22544A-7EE6-4342-B048-85BDC9FD1C3A}</a:tableStyleId>
              </a:tblPr>
              <a:tblGrid>
                <a:gridCol w="414427"/>
                <a:gridCol w="1728713"/>
                <a:gridCol w="428628"/>
                <a:gridCol w="582089"/>
                <a:gridCol w="1775365"/>
                <a:gridCol w="428628"/>
                <a:gridCol w="571504"/>
                <a:gridCol w="1525218"/>
                <a:gridCol w="573428"/>
              </a:tblGrid>
              <a:tr h="357190">
                <a:tc gridSpan="3">
                  <a:txBody>
                    <a:bodyPr/>
                    <a:lstStyle/>
                    <a:p>
                      <a:pPr algn="ctr"/>
                      <a:r>
                        <a:rPr lang="en-US" sz="1800" b="1" kern="1200" smtClean="0">
                          <a:solidFill>
                            <a:srgbClr val="111A6B"/>
                          </a:solidFill>
                          <a:latin typeface="+mn-lt"/>
                          <a:ea typeface="+mn-ea"/>
                          <a:cs typeface="+mn-cs"/>
                        </a:rPr>
                        <a:t>Mathématiques</a:t>
                      </a:r>
                      <a:endParaRPr lang="fr-FR">
                        <a:solidFill>
                          <a:srgbClr val="111A6B"/>
                        </a:solidFill>
                      </a:endParaRPr>
                    </a:p>
                  </a:txBody>
                  <a:tcPr/>
                </a:tc>
                <a:tc hMerge="1">
                  <a:txBody>
                    <a:bodyPr/>
                    <a:lstStyle/>
                    <a:p>
                      <a:endParaRPr lang="fr-FR"/>
                    </a:p>
                  </a:txBody>
                  <a:tcPr/>
                </a:tc>
                <a:tc hMerge="1">
                  <a:txBody>
                    <a:bodyPr/>
                    <a:lstStyle/>
                    <a:p>
                      <a:endParaRPr lang="fr-FR"/>
                    </a:p>
                  </a:txBody>
                  <a:tcPr/>
                </a:tc>
                <a:tc gridSpan="3">
                  <a:txBody>
                    <a:bodyPr/>
                    <a:lstStyle/>
                    <a:p>
                      <a:pPr algn="ctr"/>
                      <a:r>
                        <a:rPr lang="en-US" sz="1800" b="1" kern="1200" smtClean="0">
                          <a:solidFill>
                            <a:srgbClr val="111A6B"/>
                          </a:solidFill>
                          <a:latin typeface="+mn-lt"/>
                          <a:ea typeface="+mn-ea"/>
                          <a:cs typeface="+mn-cs"/>
                        </a:rPr>
                        <a:t>Sciences</a:t>
                      </a:r>
                      <a:endParaRPr lang="fr-FR">
                        <a:solidFill>
                          <a:srgbClr val="111A6B"/>
                        </a:solidFill>
                      </a:endParaRPr>
                    </a:p>
                  </a:txBody>
                  <a:tcPr/>
                </a:tc>
                <a:tc hMerge="1">
                  <a:txBody>
                    <a:bodyPr/>
                    <a:lstStyle/>
                    <a:p>
                      <a:endParaRPr lang="fr-FR"/>
                    </a:p>
                  </a:txBody>
                  <a:tcPr/>
                </a:tc>
                <a:tc hMerge="1">
                  <a:txBody>
                    <a:bodyPr/>
                    <a:lstStyle/>
                    <a:p>
                      <a:endParaRPr lang="fr-FR"/>
                    </a:p>
                  </a:txBody>
                  <a:tcPr/>
                </a:tc>
                <a:tc gridSpan="3">
                  <a:txBody>
                    <a:bodyPr/>
                    <a:lstStyle/>
                    <a:p>
                      <a:pPr algn="ctr"/>
                      <a:r>
                        <a:rPr lang="en-US" sz="1800" b="1" kern="1200" smtClean="0">
                          <a:solidFill>
                            <a:srgbClr val="111A6B"/>
                          </a:solidFill>
                          <a:latin typeface="+mn-lt"/>
                          <a:ea typeface="+mn-ea"/>
                          <a:cs typeface="+mn-cs"/>
                        </a:rPr>
                        <a:t>Lecture</a:t>
                      </a:r>
                      <a:endParaRPr lang="fr-FR">
                        <a:solidFill>
                          <a:srgbClr val="111A6B"/>
                        </a:solidFill>
                      </a:endParaRPr>
                    </a:p>
                  </a:txBody>
                  <a:tcPr/>
                </a:tc>
                <a:tc hMerge="1">
                  <a:txBody>
                    <a:bodyPr/>
                    <a:lstStyle/>
                    <a:p>
                      <a:endParaRPr lang="fr-FR"/>
                    </a:p>
                  </a:txBody>
                  <a:tcPr/>
                </a:tc>
                <a:tc hMerge="1">
                  <a:txBody>
                    <a:bodyPr/>
                    <a:lstStyle/>
                    <a:p>
                      <a:endParaRPr lang="fr-FR"/>
                    </a:p>
                  </a:txBody>
                  <a:tcPr/>
                </a:tc>
              </a:tr>
              <a:tr h="364531">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1.</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6" tooltip="Shanghai"/>
                        </a:rPr>
                        <a:t>Shanghai</a:t>
                      </a:r>
                      <a:r>
                        <a:rPr lang="en-US" sz="1400" b="0" kern="1200">
                          <a:ln>
                            <a:solidFill>
                              <a:schemeClr val="tx1"/>
                            </a:solidFill>
                          </a:ln>
                          <a:solidFill>
                            <a:schemeClr val="tx1"/>
                          </a:solidFill>
                          <a:latin typeface="Times New Roman"/>
                          <a:ea typeface="Times New Roman"/>
                          <a:cs typeface="Times New Roman"/>
                          <a:hlinkClick r:id="rId5" tooltip="Hong Kong"/>
                        </a:rPr>
                        <a:t>, </a:t>
                      </a:r>
                      <a:r>
                        <a:rPr lang="en-US" sz="1400" b="0" kern="1200">
                          <a:ln>
                            <a:solidFill>
                              <a:schemeClr val="tx1"/>
                            </a:solidFill>
                          </a:ln>
                          <a:solidFill>
                            <a:schemeClr val="tx1"/>
                          </a:solidFill>
                          <a:latin typeface="Times New Roman"/>
                          <a:ea typeface="Times New Roman"/>
                          <a:cs typeface="Times New Roman"/>
                          <a:hlinkClick r:id="rId7" tooltip="Chine"/>
                        </a:rPr>
                        <a:t>Chine</a:t>
                      </a:r>
                      <a:endParaRPr lang="en-US"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pPr algn="ctr">
                        <a:lnSpc>
                          <a:spcPct val="105000"/>
                        </a:lnSpc>
                        <a:spcAft>
                          <a:spcPts val="0"/>
                        </a:spcAft>
                      </a:pPr>
                      <a:endParaRPr lang="fr-FR" sz="1400">
                        <a:latin typeface="Cambria"/>
                        <a:ea typeface="Times New Roman"/>
                        <a:cs typeface="Times New Roman"/>
                      </a:endParaRPr>
                    </a:p>
                  </a:txBody>
                  <a:tcPr marL="9525" marR="9525" marT="9525" marB="9525" anchor="ctr"/>
                </a:tc>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1.</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6" tooltip="Shanghai"/>
                        </a:rPr>
                        <a:t>Shanghai</a:t>
                      </a:r>
                      <a:r>
                        <a:rPr lang="en-US" sz="1400" b="0" kern="1200">
                          <a:ln>
                            <a:solidFill>
                              <a:schemeClr val="tx1"/>
                            </a:solidFill>
                          </a:ln>
                          <a:solidFill>
                            <a:schemeClr val="tx1"/>
                          </a:solidFill>
                          <a:latin typeface="Times New Roman"/>
                          <a:ea typeface="Times New Roman"/>
                          <a:cs typeface="Times New Roman"/>
                          <a:hlinkClick r:id="rId5" tooltip="Hong Kong"/>
                        </a:rPr>
                        <a:t>, </a:t>
                      </a:r>
                      <a:r>
                        <a:rPr lang="en-US" sz="1400" b="0" kern="1200">
                          <a:ln>
                            <a:solidFill>
                              <a:schemeClr val="tx1"/>
                            </a:solidFill>
                          </a:ln>
                          <a:solidFill>
                            <a:schemeClr val="tx1"/>
                          </a:solidFill>
                          <a:latin typeface="Times New Roman"/>
                          <a:ea typeface="Times New Roman"/>
                          <a:cs typeface="Times New Roman"/>
                          <a:hlinkClick r:id="rId7" tooltip="Chine"/>
                        </a:rPr>
                        <a:t>Chine</a:t>
                      </a:r>
                      <a:endParaRPr lang="en-US"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endParaRPr lang="fr-FR" sz="1400"/>
                    </a:p>
                  </a:txBody>
                  <a:tcPr/>
                </a:tc>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1.</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6" tooltip="Shanghai"/>
                        </a:rPr>
                        <a:t>Shanghai</a:t>
                      </a:r>
                      <a:r>
                        <a:rPr lang="en-US" sz="1400" b="0" kern="1200">
                          <a:ln>
                            <a:solidFill>
                              <a:schemeClr val="tx1"/>
                            </a:solidFill>
                          </a:ln>
                          <a:solidFill>
                            <a:schemeClr val="tx1"/>
                          </a:solidFill>
                          <a:latin typeface="Times New Roman"/>
                          <a:ea typeface="Times New Roman"/>
                          <a:cs typeface="Times New Roman"/>
                          <a:hlinkClick r:id="rId5" tooltip="Hong Kong"/>
                        </a:rPr>
                        <a:t>, </a:t>
                      </a:r>
                      <a:r>
                        <a:rPr lang="en-US" sz="1400" b="0" kern="1200">
                          <a:ln>
                            <a:solidFill>
                              <a:schemeClr val="tx1"/>
                            </a:solidFill>
                          </a:ln>
                          <a:solidFill>
                            <a:schemeClr val="tx1"/>
                          </a:solidFill>
                          <a:latin typeface="Times New Roman"/>
                          <a:ea typeface="Times New Roman"/>
                          <a:cs typeface="Times New Roman"/>
                          <a:hlinkClick r:id="rId7" tooltip="Chine"/>
                        </a:rPr>
                        <a:t>Chine</a:t>
                      </a:r>
                      <a:endParaRPr lang="en-US"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endParaRPr lang="fr-FR"/>
                    </a:p>
                  </a:txBody>
                  <a:tcPr/>
                </a:tc>
              </a:tr>
              <a:tr h="364531">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2.</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8" tooltip="Singapour"/>
                        </a:rPr>
                        <a:t>Singapour</a:t>
                      </a:r>
                      <a:endParaRPr lang="en-US"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pPr algn="ctr">
                        <a:lnSpc>
                          <a:spcPct val="105000"/>
                        </a:lnSpc>
                        <a:spcAft>
                          <a:spcPts val="0"/>
                        </a:spcAft>
                      </a:pPr>
                      <a:endParaRPr lang="fr-FR" sz="1400">
                        <a:latin typeface="Cambria"/>
                        <a:ea typeface="Times New Roman"/>
                        <a:cs typeface="Times New Roman"/>
                      </a:endParaRPr>
                    </a:p>
                  </a:txBody>
                  <a:tcPr marL="9525" marR="9525" marT="9525" marB="9525" anchor="ctr"/>
                </a:tc>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2.</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5" tooltip="Hong Kong"/>
                        </a:rPr>
                        <a:t> </a:t>
                      </a:r>
                      <a:r>
                        <a:rPr lang="en-US" sz="1400" b="0" kern="1200">
                          <a:ln>
                            <a:solidFill>
                              <a:schemeClr val="tx1"/>
                            </a:solidFill>
                          </a:ln>
                          <a:solidFill>
                            <a:schemeClr val="tx1"/>
                          </a:solidFill>
                          <a:latin typeface="Times New Roman"/>
                          <a:ea typeface="Times New Roman"/>
                          <a:cs typeface="Times New Roman"/>
                          <a:hlinkClick r:id="rId3" tooltip="Finlande"/>
                        </a:rPr>
                        <a:t>Finlande</a:t>
                      </a:r>
                      <a:endParaRPr lang="fr-FR"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endParaRPr lang="fr-FR" sz="1400"/>
                    </a:p>
                  </a:txBody>
                  <a:tcPr/>
                </a:tc>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2.</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5" tooltip="Hong Kong"/>
                        </a:rPr>
                        <a:t> </a:t>
                      </a:r>
                      <a:r>
                        <a:rPr lang="en-US" sz="1400" b="0" kern="1200">
                          <a:ln>
                            <a:solidFill>
                              <a:schemeClr val="tx1"/>
                            </a:solidFill>
                          </a:ln>
                          <a:solidFill>
                            <a:schemeClr val="tx1"/>
                          </a:solidFill>
                          <a:latin typeface="Times New Roman"/>
                          <a:ea typeface="Times New Roman"/>
                          <a:cs typeface="Times New Roman"/>
                          <a:hlinkClick r:id="rId4" tooltip="Corée du Sud"/>
                        </a:rPr>
                        <a:t>Corée du Sud</a:t>
                      </a:r>
                      <a:endParaRPr lang="fr-FR"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solidFill>
                      <a:srgbClr val="FFFF00"/>
                    </a:solidFill>
                  </a:tcPr>
                </a:tc>
                <a:tc>
                  <a:txBody>
                    <a:bodyPr/>
                    <a:lstStyle/>
                    <a:p>
                      <a:endParaRPr lang="fr-FR"/>
                    </a:p>
                  </a:txBody>
                  <a:tcPr/>
                </a:tc>
              </a:tr>
              <a:tr h="364531">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3.</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5" tooltip="Hong Kong"/>
                        </a:rPr>
                        <a:t> Hong Kong, </a:t>
                      </a:r>
                      <a:r>
                        <a:rPr lang="en-US" sz="1400" b="0" kern="1200">
                          <a:ln>
                            <a:solidFill>
                              <a:schemeClr val="tx1"/>
                            </a:solidFill>
                          </a:ln>
                          <a:solidFill>
                            <a:schemeClr val="tx1"/>
                          </a:solidFill>
                          <a:latin typeface="Times New Roman"/>
                          <a:ea typeface="Times New Roman"/>
                          <a:cs typeface="Times New Roman"/>
                          <a:hlinkClick r:id="rId7" tooltip="Chine"/>
                        </a:rPr>
                        <a:t>Chine</a:t>
                      </a:r>
                      <a:endParaRPr lang="fr-FR"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pPr algn="ctr">
                        <a:lnSpc>
                          <a:spcPct val="105000"/>
                        </a:lnSpc>
                        <a:spcAft>
                          <a:spcPts val="0"/>
                        </a:spcAft>
                      </a:pPr>
                      <a:endParaRPr lang="fr-FR" sz="1400">
                        <a:latin typeface="Cambria"/>
                        <a:ea typeface="Times New Roman"/>
                        <a:cs typeface="Times New Roman"/>
                      </a:endParaRPr>
                    </a:p>
                  </a:txBody>
                  <a:tcPr marL="9525" marR="9525" marT="9525" marB="9525" anchor="ctr"/>
                </a:tc>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3.</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5" tooltip="Hong Kong"/>
                        </a:rPr>
                        <a:t> Hong Kong, </a:t>
                      </a:r>
                      <a:r>
                        <a:rPr lang="en-US" sz="1400" b="0" kern="1200">
                          <a:ln>
                            <a:solidFill>
                              <a:schemeClr val="tx1"/>
                            </a:solidFill>
                          </a:ln>
                          <a:solidFill>
                            <a:schemeClr val="tx1"/>
                          </a:solidFill>
                          <a:latin typeface="Times New Roman"/>
                          <a:ea typeface="Times New Roman"/>
                          <a:cs typeface="Times New Roman"/>
                          <a:hlinkClick r:id="rId7" tooltip="Chine"/>
                        </a:rPr>
                        <a:t>Chine</a:t>
                      </a:r>
                      <a:endParaRPr lang="fr-FR"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endParaRPr lang="fr-FR" sz="1400"/>
                    </a:p>
                  </a:txBody>
                  <a:tcPr/>
                </a:tc>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3.</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5" tooltip="Hong Kong"/>
                        </a:rPr>
                        <a:t> </a:t>
                      </a:r>
                      <a:r>
                        <a:rPr lang="en-US" sz="1400" b="0" kern="1200">
                          <a:ln>
                            <a:solidFill>
                              <a:schemeClr val="tx1"/>
                            </a:solidFill>
                          </a:ln>
                          <a:solidFill>
                            <a:schemeClr val="tx1"/>
                          </a:solidFill>
                          <a:latin typeface="Times New Roman"/>
                          <a:ea typeface="Times New Roman"/>
                          <a:cs typeface="Times New Roman"/>
                          <a:hlinkClick r:id="rId3" tooltip="Finlande"/>
                        </a:rPr>
                        <a:t>Finlande</a:t>
                      </a:r>
                      <a:endParaRPr lang="fr-FR"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endParaRPr lang="fr-FR"/>
                    </a:p>
                  </a:txBody>
                  <a:tcPr/>
                </a:tc>
              </a:tr>
              <a:tr h="364531">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4.</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5" tooltip="Hong Kong"/>
                        </a:rPr>
                        <a:t> </a:t>
                      </a:r>
                      <a:r>
                        <a:rPr lang="en-US" sz="1400" b="0" kern="1200">
                          <a:ln>
                            <a:solidFill>
                              <a:schemeClr val="tx1"/>
                            </a:solidFill>
                          </a:ln>
                          <a:solidFill>
                            <a:schemeClr val="tx1"/>
                          </a:solidFill>
                          <a:latin typeface="Times New Roman"/>
                          <a:ea typeface="Times New Roman"/>
                          <a:cs typeface="Times New Roman"/>
                          <a:hlinkClick r:id="rId4" tooltip="Corée du Sud"/>
                        </a:rPr>
                        <a:t>Corée du Sud</a:t>
                      </a:r>
                      <a:endParaRPr lang="fr-FR"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solidFill>
                      <a:srgbClr val="FFFF00"/>
                    </a:solidFill>
                  </a:tcPr>
                </a:tc>
                <a:tc>
                  <a:txBody>
                    <a:bodyPr/>
                    <a:lstStyle/>
                    <a:p>
                      <a:pPr algn="ctr">
                        <a:lnSpc>
                          <a:spcPct val="105000"/>
                        </a:lnSpc>
                        <a:spcAft>
                          <a:spcPts val="0"/>
                        </a:spcAft>
                      </a:pPr>
                      <a:endParaRPr lang="fr-FR" sz="1400">
                        <a:latin typeface="Cambria"/>
                        <a:ea typeface="Times New Roman"/>
                        <a:cs typeface="Times New Roman"/>
                      </a:endParaRPr>
                    </a:p>
                  </a:txBody>
                  <a:tcPr marL="9525" marR="9525" marT="9525" marB="9525" anchor="ctr"/>
                </a:tc>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4.</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8" tooltip="Singapour"/>
                        </a:rPr>
                        <a:t>Singapour</a:t>
                      </a:r>
                      <a:endParaRPr lang="en-US"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endParaRPr lang="fr-FR" sz="1400"/>
                    </a:p>
                  </a:txBody>
                  <a:tcPr/>
                </a:tc>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4.</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5" tooltip="Hong Kong"/>
                        </a:rPr>
                        <a:t> Hong Kong, </a:t>
                      </a:r>
                      <a:r>
                        <a:rPr lang="en-US" sz="1400" b="0" kern="1200">
                          <a:ln>
                            <a:solidFill>
                              <a:schemeClr val="tx1"/>
                            </a:solidFill>
                          </a:ln>
                          <a:solidFill>
                            <a:schemeClr val="tx1"/>
                          </a:solidFill>
                          <a:latin typeface="Times New Roman"/>
                          <a:ea typeface="Times New Roman"/>
                          <a:cs typeface="Times New Roman"/>
                          <a:hlinkClick r:id="rId7" tooltip="Chine"/>
                        </a:rPr>
                        <a:t>Chine</a:t>
                      </a:r>
                      <a:endParaRPr lang="fr-FR"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endParaRPr lang="fr-FR"/>
                    </a:p>
                  </a:txBody>
                  <a:tcPr/>
                </a:tc>
              </a:tr>
              <a:tr h="364531">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5.</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5" tooltip="Hong Kong"/>
                        </a:rPr>
                        <a:t> </a:t>
                      </a:r>
                      <a:r>
                        <a:rPr lang="en-US" sz="1400" b="0" kern="1200">
                          <a:ln>
                            <a:solidFill>
                              <a:schemeClr val="tx1"/>
                            </a:solidFill>
                          </a:ln>
                          <a:solidFill>
                            <a:schemeClr val="tx1"/>
                          </a:solidFill>
                          <a:latin typeface="Times New Roman"/>
                          <a:ea typeface="Times New Roman"/>
                          <a:cs typeface="Times New Roman"/>
                          <a:hlinkClick r:id="rId9" tooltip="République de Chine (Taïwan)"/>
                        </a:rPr>
                        <a:t>République de Chine (Taïwan)</a:t>
                      </a:r>
                      <a:endParaRPr lang="fr-FR"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pPr algn="ctr">
                        <a:lnSpc>
                          <a:spcPct val="105000"/>
                        </a:lnSpc>
                        <a:spcAft>
                          <a:spcPts val="0"/>
                        </a:spcAft>
                      </a:pPr>
                      <a:endParaRPr lang="fr-FR" sz="1400">
                        <a:latin typeface="Cambria"/>
                        <a:ea typeface="Times New Roman"/>
                        <a:cs typeface="Times New Roman"/>
                      </a:endParaRPr>
                    </a:p>
                  </a:txBody>
                  <a:tcPr marL="9525" marR="9525" marT="9525" marB="9525" anchor="ctr"/>
                </a:tc>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5.</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5" tooltip="Hong Kong"/>
                        </a:rPr>
                        <a:t> </a:t>
                      </a:r>
                      <a:r>
                        <a:rPr lang="en-US" sz="1400" b="0" kern="1200">
                          <a:ln>
                            <a:solidFill>
                              <a:schemeClr val="tx1"/>
                            </a:solidFill>
                          </a:ln>
                          <a:solidFill>
                            <a:schemeClr val="tx1"/>
                          </a:solidFill>
                          <a:latin typeface="Times New Roman"/>
                          <a:ea typeface="Times New Roman"/>
                          <a:cs typeface="Times New Roman"/>
                          <a:hlinkClick r:id="rId10" tooltip="Japon"/>
                        </a:rPr>
                        <a:t>Japon</a:t>
                      </a:r>
                      <a:endParaRPr lang="fr-FR"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endParaRPr lang="fr-FR" sz="1400"/>
                    </a:p>
                  </a:txBody>
                  <a:tcPr/>
                </a:tc>
                <a:tc>
                  <a:txBody>
                    <a:bodyPr/>
                    <a:lstStyle/>
                    <a:p>
                      <a:pPr marL="342900" indent="-342900" algn="ctr">
                        <a:lnSpc>
                          <a:spcPct val="105000"/>
                        </a:lnSpc>
                        <a:spcAft>
                          <a:spcPts val="1000"/>
                        </a:spcAft>
                        <a:buFont typeface="+mj-lt"/>
                        <a:buNone/>
                      </a:pPr>
                      <a:r>
                        <a:rPr lang="en-US" sz="1400" smtClean="0">
                          <a:latin typeface="Cambria"/>
                          <a:ea typeface="Times New Roman"/>
                          <a:cs typeface="Times New Roman"/>
                        </a:rPr>
                        <a:t>5.</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8" tooltip="Singapour"/>
                        </a:rPr>
                        <a:t>Singapour</a:t>
                      </a:r>
                      <a:endParaRPr lang="en-US"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endParaRPr lang="fr-FR"/>
                    </a:p>
                  </a:txBody>
                  <a:tcPr/>
                </a:tc>
              </a:tr>
              <a:tr h="364531">
                <a:tc>
                  <a:txBody>
                    <a:bodyPr/>
                    <a:lstStyle/>
                    <a:p>
                      <a:pPr marL="342900" indent="-342900" algn="ctr">
                        <a:lnSpc>
                          <a:spcPct val="105000"/>
                        </a:lnSpc>
                        <a:spcAft>
                          <a:spcPts val="1000"/>
                        </a:spcAft>
                        <a:buFont typeface="+mj-lt"/>
                        <a:buNone/>
                      </a:pPr>
                      <a:r>
                        <a:rPr lang="en-US" sz="1400" b="1" smtClean="0">
                          <a:latin typeface="Cambria"/>
                          <a:ea typeface="Times New Roman"/>
                          <a:cs typeface="Times New Roman"/>
                        </a:rPr>
                        <a:t>6.</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5" tooltip="Hong Kong"/>
                        </a:rPr>
                        <a:t> </a:t>
                      </a:r>
                      <a:r>
                        <a:rPr lang="en-US" sz="1400" b="0" kern="1200">
                          <a:ln>
                            <a:solidFill>
                              <a:schemeClr val="tx1"/>
                            </a:solidFill>
                          </a:ln>
                          <a:solidFill>
                            <a:schemeClr val="tx1"/>
                          </a:solidFill>
                          <a:latin typeface="Times New Roman"/>
                          <a:ea typeface="Times New Roman"/>
                          <a:cs typeface="Times New Roman"/>
                          <a:hlinkClick r:id="rId3" tooltip="Finlande"/>
                        </a:rPr>
                        <a:t>Finlande</a:t>
                      </a:r>
                      <a:endParaRPr lang="fr-FR"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pPr algn="ctr">
                        <a:lnSpc>
                          <a:spcPct val="105000"/>
                        </a:lnSpc>
                        <a:spcAft>
                          <a:spcPts val="0"/>
                        </a:spcAft>
                      </a:pPr>
                      <a:endParaRPr lang="fr-FR" sz="1400">
                        <a:latin typeface="Cambria"/>
                        <a:ea typeface="Times New Roman"/>
                        <a:cs typeface="Times New Roman"/>
                      </a:endParaRPr>
                    </a:p>
                  </a:txBody>
                  <a:tcPr marL="9525" marR="9525" marT="9525" marB="9525" anchor="ctr"/>
                </a:tc>
                <a:tc>
                  <a:txBody>
                    <a:bodyPr/>
                    <a:lstStyle/>
                    <a:p>
                      <a:pPr marL="342900" indent="-342900" algn="ctr">
                        <a:lnSpc>
                          <a:spcPct val="105000"/>
                        </a:lnSpc>
                        <a:spcAft>
                          <a:spcPts val="1000"/>
                        </a:spcAft>
                        <a:buFont typeface="+mj-lt"/>
                        <a:buNone/>
                      </a:pPr>
                      <a:r>
                        <a:rPr lang="en-US" sz="1400" b="1" smtClean="0">
                          <a:latin typeface="Cambria"/>
                          <a:ea typeface="Times New Roman"/>
                          <a:cs typeface="Times New Roman"/>
                        </a:rPr>
                        <a:t>6.</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5" tooltip="Hong Kong"/>
                        </a:rPr>
                        <a:t> </a:t>
                      </a:r>
                      <a:r>
                        <a:rPr lang="en-US" sz="1400" b="0" kern="1200">
                          <a:ln>
                            <a:solidFill>
                              <a:schemeClr val="tx1"/>
                            </a:solidFill>
                          </a:ln>
                          <a:solidFill>
                            <a:schemeClr val="tx1"/>
                          </a:solidFill>
                          <a:latin typeface="Times New Roman"/>
                          <a:ea typeface="Times New Roman"/>
                          <a:cs typeface="Times New Roman"/>
                          <a:hlinkClick r:id="rId4" tooltip="Corée du Sud"/>
                        </a:rPr>
                        <a:t>Corée du Sud</a:t>
                      </a:r>
                      <a:endParaRPr lang="fr-FR"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solidFill>
                      <a:srgbClr val="FFFF00"/>
                    </a:solidFill>
                  </a:tcPr>
                </a:tc>
                <a:tc>
                  <a:txBody>
                    <a:bodyPr/>
                    <a:lstStyle/>
                    <a:p>
                      <a:endParaRPr lang="fr-FR" sz="1400"/>
                    </a:p>
                  </a:txBody>
                  <a:tcPr/>
                </a:tc>
                <a:tc>
                  <a:txBody>
                    <a:bodyPr/>
                    <a:lstStyle/>
                    <a:p>
                      <a:pPr marL="342900" indent="-342900" algn="ctr">
                        <a:lnSpc>
                          <a:spcPct val="105000"/>
                        </a:lnSpc>
                        <a:spcAft>
                          <a:spcPts val="1000"/>
                        </a:spcAft>
                        <a:buFont typeface="+mj-lt"/>
                        <a:buNone/>
                      </a:pPr>
                      <a:r>
                        <a:rPr lang="en-US" sz="1400" b="1" smtClean="0">
                          <a:latin typeface="Cambria"/>
                          <a:ea typeface="Times New Roman"/>
                          <a:cs typeface="Times New Roman"/>
                        </a:rPr>
                        <a:t>6.</a:t>
                      </a:r>
                      <a:endParaRPr lang="fr-FR" sz="14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05000"/>
                        </a:lnSpc>
                        <a:spcAft>
                          <a:spcPts val="0"/>
                        </a:spcAft>
                      </a:pPr>
                      <a:r>
                        <a:rPr lang="en-US" sz="1400" b="0" kern="1200">
                          <a:ln>
                            <a:solidFill>
                              <a:schemeClr val="tx1"/>
                            </a:solidFill>
                          </a:ln>
                          <a:solidFill>
                            <a:schemeClr val="tx1"/>
                          </a:solidFill>
                          <a:latin typeface="Times New Roman"/>
                          <a:ea typeface="Times New Roman"/>
                          <a:cs typeface="Times New Roman"/>
                          <a:hlinkClick r:id="rId5" tooltip="Hong Kong"/>
                        </a:rPr>
                        <a:t> </a:t>
                      </a:r>
                      <a:r>
                        <a:rPr lang="en-US" sz="1400" b="0" kern="1200">
                          <a:ln>
                            <a:solidFill>
                              <a:schemeClr val="tx1"/>
                            </a:solidFill>
                          </a:ln>
                          <a:solidFill>
                            <a:schemeClr val="tx1"/>
                          </a:solidFill>
                          <a:latin typeface="Times New Roman"/>
                          <a:ea typeface="Times New Roman"/>
                          <a:cs typeface="Times New Roman"/>
                          <a:hlinkClick r:id="rId11" tooltip="Canada"/>
                        </a:rPr>
                        <a:t>Canada</a:t>
                      </a:r>
                      <a:endParaRPr lang="fr-FR" sz="1400" b="0" kern="1200">
                        <a:ln>
                          <a:solidFill>
                            <a:schemeClr val="tx1"/>
                          </a:solidFill>
                        </a:ln>
                        <a:solidFill>
                          <a:schemeClr val="tx1"/>
                        </a:solidFill>
                        <a:latin typeface="Times New Roman"/>
                        <a:ea typeface="Times New Roman"/>
                        <a:cs typeface="Times New Roman"/>
                        <a:hlinkClick r:id="rId5" tooltip="Hong Kong"/>
                      </a:endParaRPr>
                    </a:p>
                  </a:txBody>
                  <a:tcPr marL="9525" marR="9525" marT="9525" marB="9525" anchor="ctr"/>
                </a:tc>
                <a:tc>
                  <a:txBody>
                    <a:bodyPr/>
                    <a:lstStyle/>
                    <a:p>
                      <a:endParaRPr lang="fr-FR"/>
                    </a:p>
                  </a:txBody>
                  <a:tcPr/>
                </a:tc>
              </a:tr>
            </a:tbl>
          </a:graphicData>
        </a:graphic>
      </p:graphicFrame>
      <p:sp>
        <p:nvSpPr>
          <p:cNvPr id="7" name="ZoneTexte 6"/>
          <p:cNvSpPr txBox="1"/>
          <p:nvPr/>
        </p:nvSpPr>
        <p:spPr>
          <a:xfrm>
            <a:off x="500034" y="6215082"/>
            <a:ext cx="8286808" cy="369332"/>
          </a:xfrm>
          <a:prstGeom prst="rect">
            <a:avLst/>
          </a:prstGeom>
          <a:solidFill>
            <a:srgbClr val="FFC000"/>
          </a:solidFill>
          <a:ln w="38100">
            <a:solidFill>
              <a:schemeClr val="tx1"/>
            </a:solidFill>
            <a:prstDash val="dash"/>
          </a:ln>
          <a:effectLst>
            <a:glow rad="228600">
              <a:schemeClr val="accent3">
                <a:satMod val="175000"/>
                <a:alpha val="40000"/>
              </a:schemeClr>
            </a:glow>
            <a:softEdge rad="127000"/>
          </a:effectLst>
        </p:spPr>
        <p:txBody>
          <a:bodyPr wrap="square" rtlCol="0">
            <a:spAutoFit/>
          </a:bodyPr>
          <a:lstStyle/>
          <a:p>
            <a:r>
              <a:rPr lang="fr-FR" smtClean="0"/>
              <a:t>N.B=       </a:t>
            </a:r>
            <a:r>
              <a:rPr lang="fr-FR" b="1" u="sng" smtClean="0"/>
              <a:t>USA</a:t>
            </a:r>
            <a:r>
              <a:rPr lang="fr-FR" smtClean="0"/>
              <a:t>    30é  23é  17é                     </a:t>
            </a:r>
            <a:r>
              <a:rPr lang="fr-FR" b="1" u="sng" smtClean="0"/>
              <a:t>FR</a:t>
            </a:r>
            <a:r>
              <a:rPr lang="fr-FR" smtClean="0"/>
              <a:t>     22é   27é    22é</a:t>
            </a:r>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85918" y="274638"/>
            <a:ext cx="5286412" cy="939784"/>
          </a:xfrm>
          <a:ln w="76200" cmpd="thickThi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ar-TN" b="1" smtClean="0">
                <a:solidFill>
                  <a:srgbClr val="FF0000"/>
                </a:solidFill>
              </a:rPr>
              <a:t>الممّيزات التّربويّة والهيكليّة</a:t>
            </a:r>
            <a:endParaRPr lang="fr-FR">
              <a:solidFill>
                <a:srgbClr val="FF0000"/>
              </a:solidFill>
            </a:endParaRPr>
          </a:p>
        </p:txBody>
      </p:sp>
      <p:sp>
        <p:nvSpPr>
          <p:cNvPr id="3" name="Espace réservé du contenu 2"/>
          <p:cNvSpPr>
            <a:spLocks noGrp="1"/>
          </p:cNvSpPr>
          <p:nvPr>
            <p:ph idx="1"/>
          </p:nvPr>
        </p:nvSpPr>
        <p:spPr>
          <a:xfrm>
            <a:off x="428596" y="1285860"/>
            <a:ext cx="8229600" cy="4857784"/>
          </a:xfrm>
          <a:noFill/>
          <a:ln w="57150">
            <a:noFill/>
          </a:ln>
        </p:spPr>
        <p:txBody>
          <a:bodyPr/>
          <a:lstStyle/>
          <a:p>
            <a:pPr lvl="0" algn="r" rtl="1">
              <a:buBlip>
                <a:blip r:embed="rId2"/>
              </a:buBlip>
            </a:pPr>
            <a:r>
              <a:rPr lang="ar-SA" b="1" dirty="0" smtClean="0">
                <a:solidFill>
                  <a:schemeClr val="accent1">
                    <a:lumMod val="50000"/>
                  </a:schemeClr>
                </a:solidFill>
              </a:rPr>
              <a:t>منهج دراسي </a:t>
            </a:r>
            <a:r>
              <a:rPr lang="ar-TN" b="1" dirty="0" smtClean="0">
                <a:solidFill>
                  <a:schemeClr val="accent1">
                    <a:lumMod val="50000"/>
                  </a:schemeClr>
                </a:solidFill>
              </a:rPr>
              <a:t>يهدف </a:t>
            </a:r>
            <a:r>
              <a:rPr lang="ar-SA" b="1" dirty="0" smtClean="0">
                <a:solidFill>
                  <a:schemeClr val="accent1">
                    <a:lumMod val="50000"/>
                  </a:schemeClr>
                </a:solidFill>
              </a:rPr>
              <a:t>في </a:t>
            </a:r>
            <a:r>
              <a:rPr lang="ar-TN" b="1" dirty="0" smtClean="0">
                <a:solidFill>
                  <a:schemeClr val="accent1">
                    <a:lumMod val="50000"/>
                  </a:schemeClr>
                </a:solidFill>
              </a:rPr>
              <a:t>مستوى </a:t>
            </a:r>
            <a:r>
              <a:rPr lang="ar-SA" b="1" dirty="0" smtClean="0">
                <a:solidFill>
                  <a:schemeClr val="accent1">
                    <a:lumMod val="50000"/>
                  </a:schemeClr>
                </a:solidFill>
              </a:rPr>
              <a:t>المرحلة الابتدائية</a:t>
            </a:r>
            <a:r>
              <a:rPr lang="ar-TN" b="1" dirty="0" smtClean="0">
                <a:solidFill>
                  <a:schemeClr val="accent1">
                    <a:lumMod val="50000"/>
                  </a:schemeClr>
                </a:solidFill>
              </a:rPr>
              <a:t> إلى</a:t>
            </a:r>
            <a:r>
              <a:rPr lang="ar-SA" b="1" dirty="0" smtClean="0">
                <a:solidFill>
                  <a:schemeClr val="accent1">
                    <a:lumMod val="50000"/>
                  </a:schemeClr>
                </a:solidFill>
              </a:rPr>
              <a:t> :</a:t>
            </a:r>
            <a:r>
              <a:rPr lang="ar-TN" b="1" dirty="0" smtClean="0">
                <a:solidFill>
                  <a:schemeClr val="accent1">
                    <a:lumMod val="50000"/>
                  </a:schemeClr>
                </a:solidFill>
              </a:rPr>
              <a:t>   </a:t>
            </a:r>
            <a:r>
              <a:rPr lang="ar-SA" b="1" dirty="0" smtClean="0">
                <a:solidFill>
                  <a:schemeClr val="accent1">
                    <a:lumMod val="50000"/>
                  </a:schemeClr>
                </a:solidFill>
              </a:rPr>
              <a:t/>
            </a:r>
            <a:br>
              <a:rPr lang="ar-SA" b="1" dirty="0" smtClean="0">
                <a:solidFill>
                  <a:schemeClr val="accent1">
                    <a:lumMod val="50000"/>
                  </a:schemeClr>
                </a:solidFill>
              </a:rPr>
            </a:br>
            <a:endParaRPr lang="ar-TN" b="1" dirty="0" smtClean="0">
              <a:solidFill>
                <a:schemeClr val="accent1">
                  <a:lumMod val="50000"/>
                </a:schemeClr>
              </a:solidFill>
            </a:endParaRPr>
          </a:p>
          <a:p>
            <a:pPr lvl="1" algn="r" rtl="1"/>
            <a:r>
              <a:rPr lang="ar-EG" sz="2400" b="1" dirty="0" smtClean="0"/>
              <a:t>تحسين قدرة التلميذ على فهم واستخدام اللغة القومية استخداماً صحيحاً قراءة وكتابة وتحدثاً.</a:t>
            </a:r>
            <a:endParaRPr lang="fr-FR" sz="2400" dirty="0" smtClean="0"/>
          </a:p>
          <a:p>
            <a:pPr lvl="1" algn="r" rtl="1"/>
            <a:r>
              <a:rPr lang="ar-EG" sz="2400" b="1" dirty="0" smtClean="0"/>
              <a:t>تنمية الأخلاق والإحساس بالمسئولية والقدرة على إدراك العلاقات بين الأفراد والمجتمع والدولة.</a:t>
            </a:r>
            <a:endParaRPr lang="fr-FR" sz="2400" dirty="0" smtClean="0"/>
          </a:p>
          <a:p>
            <a:pPr lvl="1" algn="r" rtl="1"/>
            <a:r>
              <a:rPr lang="ar-EG" sz="2400" b="1" dirty="0" smtClean="0"/>
              <a:t>تنمية قدرة التلميذ على الملاحظة العقلانية والتعامل مع الظواهر الطبيعية </a:t>
            </a:r>
            <a:r>
              <a:rPr lang="ar-EG" sz="2400" b="1" dirty="0" err="1" smtClean="0"/>
              <a:t>التى</a:t>
            </a:r>
            <a:r>
              <a:rPr lang="ar-EG" sz="2400" b="1" dirty="0" smtClean="0"/>
              <a:t> تحدث </a:t>
            </a:r>
            <a:r>
              <a:rPr lang="ar-EG" sz="2400" b="1" dirty="0" err="1" smtClean="0"/>
              <a:t>فى</a:t>
            </a:r>
            <a:r>
              <a:rPr lang="ar-EG" sz="2400" b="1" dirty="0" smtClean="0"/>
              <a:t> الحياة اليومية.</a:t>
            </a:r>
            <a:endParaRPr lang="fr-FR" sz="2400" dirty="0" smtClean="0"/>
          </a:p>
          <a:p>
            <a:pPr lvl="1" algn="r" rtl="1"/>
            <a:r>
              <a:rPr lang="ar-EG" sz="2400" b="1" dirty="0" smtClean="0"/>
              <a:t>تنمية قدرة التلميذ على اكتساب مهارات الاعتماد على النفس </a:t>
            </a:r>
            <a:r>
              <a:rPr lang="ar-EG" sz="2400" b="1" dirty="0" err="1" smtClean="0"/>
              <a:t>فى</a:t>
            </a:r>
            <a:r>
              <a:rPr lang="ar-EG" sz="2400" b="1" dirty="0" smtClean="0"/>
              <a:t> الحياة اليومية وذلك بإمداده بالمهارات الأساسية ذات الاستخدام </a:t>
            </a:r>
            <a:r>
              <a:rPr lang="ar-EG" sz="2400" b="1" dirty="0" err="1" smtClean="0"/>
              <a:t>العملى</a:t>
            </a:r>
            <a:r>
              <a:rPr lang="ar-EG" sz="2400" b="1" dirty="0" smtClean="0"/>
              <a:t> </a:t>
            </a:r>
            <a:r>
              <a:rPr lang="ar-EG" sz="2400" b="1" dirty="0" err="1" smtClean="0"/>
              <a:t>فى</a:t>
            </a:r>
            <a:r>
              <a:rPr lang="ar-EG" sz="2400" b="1" dirty="0" smtClean="0"/>
              <a:t> المهن المستقبلية والأنشطة اليومية.</a:t>
            </a:r>
            <a:endParaRPr lang="fr-FR" sz="2400" u="sng" dirty="0">
              <a:solidFill>
                <a:srgbClr val="FF0000"/>
              </a:solidFill>
              <a:cs typeface="+mj-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556792"/>
            <a:ext cx="8229600" cy="5286412"/>
          </a:xfrm>
          <a:noFill/>
          <a:ln w="57150">
            <a:noFill/>
          </a:ln>
        </p:spPr>
        <p:txBody>
          <a:bodyPr/>
          <a:lstStyle/>
          <a:p>
            <a:pPr lvl="0" algn="r" rtl="1"/>
            <a:r>
              <a:rPr lang="ar-EG" b="1" smtClean="0"/>
              <a:t>ت</a:t>
            </a:r>
            <a:r>
              <a:rPr lang="ar-TN" b="1" smtClean="0"/>
              <a:t>طوير</a:t>
            </a:r>
            <a:r>
              <a:rPr lang="ar-EG" b="1" smtClean="0"/>
              <a:t> قدرة التلميذ على فهم وإدراك العلاقات الكمية الضرورية للحياة اليومية.</a:t>
            </a:r>
            <a:endParaRPr lang="fr-FR" smtClean="0"/>
          </a:p>
          <a:p>
            <a:pPr lvl="0" algn="r" rtl="1"/>
            <a:r>
              <a:rPr lang="ar-EG" b="1" smtClean="0"/>
              <a:t>تنمية قدرة التلميذ على تذوق الموسيقى والفنون الجميلة والأدب.</a:t>
            </a:r>
            <a:endParaRPr lang="fr-FR" smtClean="0"/>
          </a:p>
          <a:p>
            <a:pPr lvl="0" algn="r" rtl="1"/>
            <a:r>
              <a:rPr lang="ar-EG" b="1" smtClean="0"/>
              <a:t>التأكد من أن التلميذ يطور عاداته الصح</a:t>
            </a:r>
            <a:r>
              <a:rPr lang="ar-TN" b="1" smtClean="0"/>
              <a:t>ّ</a:t>
            </a:r>
            <a:r>
              <a:rPr lang="ar-EG" b="1" smtClean="0"/>
              <a:t>ية اليومية.</a:t>
            </a:r>
            <a:endParaRPr lang="fr-FR" smtClean="0"/>
          </a:p>
          <a:p>
            <a:pPr algn="r" rtl="1"/>
            <a:r>
              <a:rPr lang="ar-EG" b="1" smtClean="0"/>
              <a:t>ويشتمل منهج الدراسة على الدراسات الاجتماعية، والحساب، والعلوم الطبيعية، والتربية البدنية، والموسيقى، والفنون الجميلة، والحرف الصناعية.</a:t>
            </a: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Espace réservé du contenu 2"/>
          <p:cNvSpPr>
            <a:spLocks noGrp="1"/>
          </p:cNvSpPr>
          <p:nvPr>
            <p:ph idx="1"/>
          </p:nvPr>
        </p:nvSpPr>
        <p:spPr>
          <a:xfrm>
            <a:off x="-1285916" y="1785926"/>
            <a:ext cx="8229600" cy="4525963"/>
          </a:xfrm>
        </p:spPr>
        <p:txBody>
          <a:bodyPr/>
          <a:lstStyle/>
          <a:p>
            <a:pPr algn="ctr" rtl="1">
              <a:buNone/>
            </a:pPr>
            <a:endParaRPr lang="ar-TN" dirty="0" smtClean="0"/>
          </a:p>
          <a:p>
            <a:pPr algn="ctr" rtl="1">
              <a:buNone/>
            </a:pPr>
            <a:endParaRPr lang="ar-TN" dirty="0" smtClean="0"/>
          </a:p>
          <a:p>
            <a:pPr algn="ctr" rtl="1">
              <a:buNone/>
            </a:pPr>
            <a:endParaRPr lang="ar-TN" dirty="0" smtClean="0"/>
          </a:p>
          <a:p>
            <a:pPr algn="ctr" rtl="1">
              <a:buNone/>
            </a:pPr>
            <a:endParaRPr lang="ar-TN" dirty="0" smtClean="0"/>
          </a:p>
        </p:txBody>
      </p:sp>
      <p:sp>
        <p:nvSpPr>
          <p:cNvPr id="4" name="Rectangle 3"/>
          <p:cNvSpPr/>
          <p:nvPr/>
        </p:nvSpPr>
        <p:spPr>
          <a:xfrm>
            <a:off x="611560" y="332656"/>
            <a:ext cx="6399509" cy="707886"/>
          </a:xfrm>
          <a:prstGeom prst="rect">
            <a:avLst/>
          </a:prstGeom>
          <a:noFill/>
        </p:spPr>
        <p:txBody>
          <a:bodyPr wrap="none" lIns="91440" tIns="45720" rIns="91440" bIns="45720">
            <a:spAutoFit/>
          </a:bodyPr>
          <a:lstStyle/>
          <a:p>
            <a:pPr algn="ctr"/>
            <a:r>
              <a:rPr lang="ar-TN"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أبرز تحوّلات النظام التربوي التّونسي </a:t>
            </a:r>
            <a:endParaRPr lang="fr-FR"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grpSp>
        <p:nvGrpSpPr>
          <p:cNvPr id="5" name="Group 7"/>
          <p:cNvGrpSpPr>
            <a:grpSpLocks/>
          </p:cNvGrpSpPr>
          <p:nvPr/>
        </p:nvGrpSpPr>
        <p:grpSpPr bwMode="auto">
          <a:xfrm>
            <a:off x="1357290" y="1857364"/>
            <a:ext cx="6858000" cy="1533525"/>
            <a:chOff x="912" y="960"/>
            <a:chExt cx="4258" cy="700"/>
          </a:xfrm>
        </p:grpSpPr>
        <p:sp>
          <p:nvSpPr>
            <p:cNvPr id="6" name="AutoShape 8"/>
            <p:cNvSpPr>
              <a:spLocks noChangeArrowheads="1"/>
            </p:cNvSpPr>
            <p:nvPr/>
          </p:nvSpPr>
          <p:spPr bwMode="gray">
            <a:xfrm>
              <a:off x="922" y="960"/>
              <a:ext cx="4240" cy="676"/>
            </a:xfrm>
            <a:prstGeom prst="roundRect">
              <a:avLst>
                <a:gd name="adj" fmla="val 16667"/>
              </a:avLst>
            </a:prstGeom>
            <a:solidFill>
              <a:srgbClr val="FFFFFF"/>
            </a:solidFill>
            <a:ln w="9525">
              <a:solidFill>
                <a:srgbClr val="DDDDDD"/>
              </a:solidFill>
              <a:round/>
              <a:headEnd/>
              <a:tailEnd/>
            </a:ln>
          </p:spPr>
          <p:txBody>
            <a:bodyPr wrap="none" anchor="ctr"/>
            <a:lstStyle/>
            <a:p>
              <a:endParaRPr lang="zh-CN" altLang="en-US">
                <a:ea typeface="宋体" pitchFamily="2" charset="-122"/>
              </a:endParaRPr>
            </a:p>
          </p:txBody>
        </p:sp>
        <p:sp>
          <p:nvSpPr>
            <p:cNvPr id="7" name="AutoShape 9"/>
            <p:cNvSpPr>
              <a:spLocks noChangeArrowheads="1"/>
            </p:cNvSpPr>
            <p:nvPr/>
          </p:nvSpPr>
          <p:spPr bwMode="gray">
            <a:xfrm>
              <a:off x="912" y="984"/>
              <a:ext cx="4258" cy="676"/>
            </a:xfrm>
            <a:prstGeom prst="roundRect">
              <a:avLst>
                <a:gd name="adj" fmla="val 16667"/>
              </a:avLst>
            </a:prstGeom>
            <a:solidFill>
              <a:srgbClr val="F5F5F5"/>
            </a:solidFill>
            <a:ln w="9525">
              <a:noFill/>
              <a:round/>
              <a:headEnd/>
              <a:tailEnd/>
            </a:ln>
            <a:effectLst>
              <a:outerShdw dist="80322" dir="4293903" algn="ctr" rotWithShape="0">
                <a:srgbClr val="808080">
                  <a:alpha val="50000"/>
                </a:srgbClr>
              </a:outerShdw>
            </a:effectLst>
          </p:spPr>
          <p:txBody>
            <a:bodyPr wrap="none" anchor="ctr"/>
            <a:lstStyle/>
            <a:p>
              <a:endParaRPr lang="zh-CN" altLang="en-US">
                <a:ea typeface="宋体" pitchFamily="2" charset="-122"/>
              </a:endParaRPr>
            </a:p>
          </p:txBody>
        </p:sp>
      </p:grpSp>
      <p:grpSp>
        <p:nvGrpSpPr>
          <p:cNvPr id="8" name="Group 10"/>
          <p:cNvGrpSpPr>
            <a:grpSpLocks/>
          </p:cNvGrpSpPr>
          <p:nvPr/>
        </p:nvGrpSpPr>
        <p:grpSpPr bwMode="auto">
          <a:xfrm>
            <a:off x="1746250" y="2025650"/>
            <a:ext cx="1238250" cy="1265238"/>
            <a:chOff x="1851" y="624"/>
            <a:chExt cx="812" cy="830"/>
          </a:xfrm>
        </p:grpSpPr>
        <p:sp>
          <p:nvSpPr>
            <p:cNvPr id="9" name="Oval 11"/>
            <p:cNvSpPr>
              <a:spLocks noChangeArrowheads="1"/>
            </p:cNvSpPr>
            <p:nvPr/>
          </p:nvSpPr>
          <p:spPr bwMode="ltGray">
            <a:xfrm>
              <a:off x="1851" y="652"/>
              <a:ext cx="812" cy="802"/>
            </a:xfrm>
            <a:prstGeom prst="ellipse">
              <a:avLst/>
            </a:prstGeom>
            <a:solidFill>
              <a:schemeClr val="accent1"/>
            </a:solidFill>
            <a:ln w="63500" algn="ctr">
              <a:solidFill>
                <a:srgbClr val="F8F8F8">
                  <a:alpha val="70195"/>
                </a:srgbClr>
              </a:solidFill>
              <a:round/>
              <a:headEnd/>
              <a:tailEnd/>
            </a:ln>
          </p:spPr>
          <p:txBody>
            <a:bodyPr wrap="none" anchor="ctr"/>
            <a:lstStyle/>
            <a:p>
              <a:endParaRPr lang="zh-CN" altLang="en-US">
                <a:ea typeface="宋体" pitchFamily="2" charset="-122"/>
              </a:endParaRPr>
            </a:p>
          </p:txBody>
        </p:sp>
        <p:pic>
          <p:nvPicPr>
            <p:cNvPr id="10" name="Picture 12" descr="cir_lighteffect0"/>
            <p:cNvPicPr>
              <a:picLocks noChangeAspect="1" noChangeArrowheads="1"/>
            </p:cNvPicPr>
            <p:nvPr/>
          </p:nvPicPr>
          <p:blipFill>
            <a:blip r:embed="rId3" cstate="print">
              <a:lum bright="18000" contrast="-12000"/>
            </a:blip>
            <a:srcRect/>
            <a:stretch>
              <a:fillRect/>
            </a:stretch>
          </p:blipFill>
          <p:spPr bwMode="ltGray">
            <a:xfrm>
              <a:off x="1920" y="624"/>
              <a:ext cx="670" cy="670"/>
            </a:xfrm>
            <a:prstGeom prst="rect">
              <a:avLst/>
            </a:prstGeom>
            <a:noFill/>
            <a:ln w="9525">
              <a:noFill/>
              <a:miter lim="800000"/>
              <a:headEnd/>
              <a:tailEnd/>
            </a:ln>
          </p:spPr>
        </p:pic>
      </p:grpSp>
      <p:sp>
        <p:nvSpPr>
          <p:cNvPr id="11" name="AutoShape 14"/>
          <p:cNvSpPr>
            <a:spLocks noChangeArrowheads="1"/>
          </p:cNvSpPr>
          <p:nvPr/>
        </p:nvSpPr>
        <p:spPr bwMode="gray">
          <a:xfrm rot="10800000">
            <a:off x="3246438" y="2428875"/>
            <a:ext cx="696912" cy="442913"/>
          </a:xfrm>
          <a:prstGeom prst="rightArrow">
            <a:avLst>
              <a:gd name="adj1" fmla="val 49380"/>
              <a:gd name="adj2" fmla="val 38871"/>
            </a:avLst>
          </a:prstGeom>
          <a:gradFill rotWithShape="1">
            <a:gsLst>
              <a:gs pos="0">
                <a:srgbClr val="595959">
                  <a:alpha val="0"/>
                </a:srgbClr>
              </a:gs>
              <a:gs pos="100000">
                <a:srgbClr val="C0C0C0"/>
              </a:gs>
            </a:gsLst>
            <a:lin ang="0" scaled="1"/>
          </a:gradFill>
          <a:ln w="9525" algn="ctr">
            <a:noFill/>
            <a:miter lim="800000"/>
            <a:headEnd/>
            <a:tailEnd/>
          </a:ln>
        </p:spPr>
        <p:txBody>
          <a:bodyPr wrap="none" anchor="ctr"/>
          <a:lstStyle/>
          <a:p>
            <a:endParaRPr lang="zh-CN" altLang="en-US">
              <a:ea typeface="宋体" pitchFamily="2" charset="-122"/>
            </a:endParaRPr>
          </a:p>
        </p:txBody>
      </p:sp>
      <p:grpSp>
        <p:nvGrpSpPr>
          <p:cNvPr id="12" name="Group 15"/>
          <p:cNvGrpSpPr>
            <a:grpSpLocks/>
          </p:cNvGrpSpPr>
          <p:nvPr/>
        </p:nvGrpSpPr>
        <p:grpSpPr bwMode="auto">
          <a:xfrm>
            <a:off x="4139952" y="1988840"/>
            <a:ext cx="1238250" cy="1265237"/>
            <a:chOff x="1851" y="624"/>
            <a:chExt cx="812" cy="830"/>
          </a:xfrm>
        </p:grpSpPr>
        <p:sp>
          <p:nvSpPr>
            <p:cNvPr id="13" name="Oval 16"/>
            <p:cNvSpPr>
              <a:spLocks noChangeArrowheads="1"/>
            </p:cNvSpPr>
            <p:nvPr/>
          </p:nvSpPr>
          <p:spPr bwMode="gray">
            <a:xfrm>
              <a:off x="1851" y="652"/>
              <a:ext cx="812" cy="802"/>
            </a:xfrm>
            <a:prstGeom prst="ellipse">
              <a:avLst/>
            </a:prstGeom>
            <a:solidFill>
              <a:schemeClr val="accent2"/>
            </a:solidFill>
            <a:ln w="63500" algn="ctr">
              <a:solidFill>
                <a:srgbClr val="F8F8F8">
                  <a:alpha val="70195"/>
                </a:srgbClr>
              </a:solidFill>
              <a:round/>
              <a:headEnd/>
              <a:tailEnd/>
            </a:ln>
          </p:spPr>
          <p:txBody>
            <a:bodyPr wrap="none" anchor="ctr"/>
            <a:lstStyle/>
            <a:p>
              <a:endParaRPr lang="zh-CN" altLang="en-US">
                <a:ea typeface="宋体" pitchFamily="2" charset="-122"/>
              </a:endParaRPr>
            </a:p>
          </p:txBody>
        </p:sp>
        <p:pic>
          <p:nvPicPr>
            <p:cNvPr id="14" name="Picture 17" descr="cir_lighteffect0"/>
            <p:cNvPicPr>
              <a:picLocks noChangeAspect="1" noChangeArrowheads="1"/>
            </p:cNvPicPr>
            <p:nvPr/>
          </p:nvPicPr>
          <p:blipFill>
            <a:blip r:embed="rId3" cstate="print">
              <a:lum bright="18000" contrast="-12000"/>
            </a:blip>
            <a:srcRect/>
            <a:stretch>
              <a:fillRect/>
            </a:stretch>
          </p:blipFill>
          <p:spPr bwMode="gray">
            <a:xfrm>
              <a:off x="1920" y="624"/>
              <a:ext cx="670" cy="670"/>
            </a:xfrm>
            <a:prstGeom prst="rect">
              <a:avLst/>
            </a:prstGeom>
            <a:noFill/>
            <a:ln w="9525">
              <a:noFill/>
              <a:miter lim="800000"/>
              <a:headEnd/>
              <a:tailEnd/>
            </a:ln>
          </p:spPr>
        </p:pic>
      </p:grpSp>
      <p:sp>
        <p:nvSpPr>
          <p:cNvPr id="15" name="AutoShape 19"/>
          <p:cNvSpPr>
            <a:spLocks noChangeArrowheads="1"/>
          </p:cNvSpPr>
          <p:nvPr/>
        </p:nvSpPr>
        <p:spPr bwMode="gray">
          <a:xfrm rot="10800000">
            <a:off x="5543550" y="2444750"/>
            <a:ext cx="696913" cy="441325"/>
          </a:xfrm>
          <a:prstGeom prst="rightArrow">
            <a:avLst>
              <a:gd name="adj1" fmla="val 49380"/>
              <a:gd name="adj2" fmla="val 39011"/>
            </a:avLst>
          </a:prstGeom>
          <a:gradFill rotWithShape="1">
            <a:gsLst>
              <a:gs pos="0">
                <a:srgbClr val="595959">
                  <a:alpha val="0"/>
                </a:srgbClr>
              </a:gs>
              <a:gs pos="100000">
                <a:srgbClr val="C0C0C0"/>
              </a:gs>
            </a:gsLst>
            <a:lin ang="0" scaled="1"/>
          </a:gradFill>
          <a:ln w="9525" algn="ctr">
            <a:noFill/>
            <a:miter lim="800000"/>
            <a:headEnd/>
            <a:tailEnd/>
          </a:ln>
        </p:spPr>
        <p:txBody>
          <a:bodyPr wrap="none" anchor="ctr"/>
          <a:lstStyle/>
          <a:p>
            <a:endParaRPr lang="zh-CN" altLang="en-US">
              <a:ea typeface="宋体" pitchFamily="2" charset="-122"/>
            </a:endParaRPr>
          </a:p>
        </p:txBody>
      </p:sp>
      <p:grpSp>
        <p:nvGrpSpPr>
          <p:cNvPr id="16" name="Group 20"/>
          <p:cNvGrpSpPr>
            <a:grpSpLocks/>
          </p:cNvGrpSpPr>
          <p:nvPr/>
        </p:nvGrpSpPr>
        <p:grpSpPr bwMode="auto">
          <a:xfrm>
            <a:off x="6623050" y="2001838"/>
            <a:ext cx="1236663" cy="1265237"/>
            <a:chOff x="1851" y="624"/>
            <a:chExt cx="812" cy="830"/>
          </a:xfrm>
        </p:grpSpPr>
        <p:sp>
          <p:nvSpPr>
            <p:cNvPr id="17" name="Oval 21"/>
            <p:cNvSpPr>
              <a:spLocks noChangeArrowheads="1"/>
            </p:cNvSpPr>
            <p:nvPr/>
          </p:nvSpPr>
          <p:spPr bwMode="gray">
            <a:xfrm>
              <a:off x="1851" y="652"/>
              <a:ext cx="812" cy="802"/>
            </a:xfrm>
            <a:prstGeom prst="ellipse">
              <a:avLst/>
            </a:prstGeom>
            <a:solidFill>
              <a:schemeClr val="hlink"/>
            </a:solidFill>
            <a:ln w="63500" algn="ctr">
              <a:solidFill>
                <a:srgbClr val="F8F8F8">
                  <a:alpha val="70195"/>
                </a:srgbClr>
              </a:solidFill>
              <a:round/>
              <a:headEnd/>
              <a:tailEnd/>
            </a:ln>
          </p:spPr>
          <p:txBody>
            <a:bodyPr wrap="none" anchor="ctr"/>
            <a:lstStyle/>
            <a:p>
              <a:endParaRPr lang="zh-CN" altLang="en-US">
                <a:ea typeface="宋体" pitchFamily="2" charset="-122"/>
              </a:endParaRPr>
            </a:p>
          </p:txBody>
        </p:sp>
        <p:pic>
          <p:nvPicPr>
            <p:cNvPr id="18" name="Picture 22" descr="cir_lighteffect0"/>
            <p:cNvPicPr>
              <a:picLocks noChangeAspect="1" noChangeArrowheads="1"/>
            </p:cNvPicPr>
            <p:nvPr/>
          </p:nvPicPr>
          <p:blipFill>
            <a:blip r:embed="rId3" cstate="print">
              <a:lum bright="18000" contrast="-12000"/>
            </a:blip>
            <a:srcRect/>
            <a:stretch>
              <a:fillRect/>
            </a:stretch>
          </p:blipFill>
          <p:spPr bwMode="gray">
            <a:xfrm>
              <a:off x="1920" y="624"/>
              <a:ext cx="670" cy="670"/>
            </a:xfrm>
            <a:prstGeom prst="rect">
              <a:avLst/>
            </a:prstGeom>
            <a:noFill/>
            <a:ln w="9525">
              <a:noFill/>
              <a:miter lim="800000"/>
              <a:headEnd/>
              <a:tailEnd/>
            </a:ln>
          </p:spPr>
        </p:pic>
      </p:grpSp>
      <p:sp>
        <p:nvSpPr>
          <p:cNvPr id="22" name="AutoShape 24"/>
          <p:cNvSpPr>
            <a:spLocks noChangeArrowheads="1"/>
          </p:cNvSpPr>
          <p:nvPr/>
        </p:nvSpPr>
        <p:spPr bwMode="gray">
          <a:xfrm>
            <a:off x="3795713" y="5621338"/>
            <a:ext cx="1885950" cy="620712"/>
          </a:xfrm>
          <a:prstGeom prst="cube">
            <a:avLst>
              <a:gd name="adj" fmla="val 49880"/>
            </a:avLst>
          </a:prstGeom>
          <a:solidFill>
            <a:srgbClr val="969696"/>
          </a:solidFill>
          <a:ln w="9525">
            <a:noFill/>
            <a:miter lim="800000"/>
            <a:headEnd/>
            <a:tailEnd/>
          </a:ln>
        </p:spPr>
        <p:txBody>
          <a:bodyPr wrap="none" anchor="ctr"/>
          <a:lstStyle/>
          <a:p>
            <a:endParaRPr lang="zh-CN" altLang="en-US">
              <a:ea typeface="宋体" pitchFamily="2" charset="-122"/>
            </a:endParaRPr>
          </a:p>
        </p:txBody>
      </p:sp>
      <p:sp>
        <p:nvSpPr>
          <p:cNvPr id="23" name="AutoShape 25"/>
          <p:cNvSpPr>
            <a:spLocks noChangeArrowheads="1"/>
          </p:cNvSpPr>
          <p:nvPr/>
        </p:nvSpPr>
        <p:spPr bwMode="gray">
          <a:xfrm rot="16200000" flipV="1">
            <a:off x="4618038" y="5200650"/>
            <a:ext cx="908050" cy="444500"/>
          </a:xfrm>
          <a:prstGeom prst="cube">
            <a:avLst>
              <a:gd name="adj" fmla="val 23792"/>
            </a:avLst>
          </a:prstGeom>
          <a:gradFill rotWithShape="1">
            <a:gsLst>
              <a:gs pos="0">
                <a:schemeClr val="hlink">
                  <a:gamma/>
                  <a:shade val="75686"/>
                  <a:invGamma/>
                </a:schemeClr>
              </a:gs>
              <a:gs pos="100000">
                <a:schemeClr val="hlink"/>
              </a:gs>
            </a:gsLst>
            <a:lin ang="0" scaled="1"/>
          </a:gradFill>
          <a:ln w="9525">
            <a:noFill/>
            <a:miter lim="800000"/>
            <a:headEnd/>
            <a:tailEnd/>
          </a:ln>
          <a:effectLst/>
        </p:spPr>
        <p:txBody>
          <a:bodyPr wrap="none" anchor="ctr"/>
          <a:lstStyle/>
          <a:p>
            <a:endParaRPr lang="zh-CN" altLang="en-US">
              <a:ea typeface="宋体" pitchFamily="2" charset="-122"/>
            </a:endParaRPr>
          </a:p>
        </p:txBody>
      </p:sp>
      <p:sp>
        <p:nvSpPr>
          <p:cNvPr id="24" name="AutoShape 26"/>
          <p:cNvSpPr>
            <a:spLocks noChangeArrowheads="1"/>
          </p:cNvSpPr>
          <p:nvPr/>
        </p:nvSpPr>
        <p:spPr bwMode="gray">
          <a:xfrm rot="16200000" flipV="1">
            <a:off x="3739356" y="4952207"/>
            <a:ext cx="1427163" cy="444500"/>
          </a:xfrm>
          <a:prstGeom prst="cube">
            <a:avLst>
              <a:gd name="adj" fmla="val 23792"/>
            </a:avLst>
          </a:prstGeom>
          <a:gradFill rotWithShape="1">
            <a:gsLst>
              <a:gs pos="0">
                <a:schemeClr val="accent1">
                  <a:gamma/>
                  <a:shade val="75686"/>
                  <a:invGamma/>
                </a:schemeClr>
              </a:gs>
              <a:gs pos="100000">
                <a:schemeClr val="accent1"/>
              </a:gs>
            </a:gsLst>
            <a:lin ang="0" scaled="1"/>
          </a:gradFill>
          <a:ln w="9525">
            <a:noFill/>
            <a:miter lim="800000"/>
            <a:headEnd/>
            <a:tailEnd/>
          </a:ln>
          <a:effectLst/>
        </p:spPr>
        <p:txBody>
          <a:bodyPr wrap="none" anchor="ctr"/>
          <a:lstStyle/>
          <a:p>
            <a:endParaRPr lang="zh-CN" altLang="en-US">
              <a:ea typeface="宋体" pitchFamily="2" charset="-122"/>
            </a:endParaRPr>
          </a:p>
        </p:txBody>
      </p:sp>
      <p:sp>
        <p:nvSpPr>
          <p:cNvPr id="34" name="Rectangle 33"/>
          <p:cNvSpPr/>
          <p:nvPr/>
        </p:nvSpPr>
        <p:spPr>
          <a:xfrm>
            <a:off x="6643702" y="2428868"/>
            <a:ext cx="1242648" cy="369332"/>
          </a:xfrm>
          <a:prstGeom prst="rect">
            <a:avLst/>
          </a:prstGeom>
        </p:spPr>
        <p:txBody>
          <a:bodyPr wrap="none">
            <a:spAutoFit/>
          </a:bodyPr>
          <a:lstStyle/>
          <a:p>
            <a:r>
              <a:rPr lang="ar-TN" b="1" dirty="0" smtClean="0"/>
              <a:t>قانون 1958 </a:t>
            </a:r>
            <a:endParaRPr lang="fr-FR" b="1" dirty="0"/>
          </a:p>
        </p:txBody>
      </p:sp>
      <p:sp>
        <p:nvSpPr>
          <p:cNvPr id="35" name="Rectangle 34"/>
          <p:cNvSpPr/>
          <p:nvPr/>
        </p:nvSpPr>
        <p:spPr>
          <a:xfrm>
            <a:off x="4211960" y="2483604"/>
            <a:ext cx="1242648" cy="369332"/>
          </a:xfrm>
          <a:prstGeom prst="rect">
            <a:avLst/>
          </a:prstGeom>
        </p:spPr>
        <p:txBody>
          <a:bodyPr wrap="none">
            <a:spAutoFit/>
          </a:bodyPr>
          <a:lstStyle/>
          <a:p>
            <a:r>
              <a:rPr lang="ar-TN" b="1" dirty="0" smtClean="0"/>
              <a:t>قانون1991</a:t>
            </a:r>
            <a:r>
              <a:rPr lang="fr-FR" b="1" dirty="0" smtClean="0"/>
              <a:t>  </a:t>
            </a:r>
            <a:endParaRPr lang="fr-FR" b="1" dirty="0"/>
          </a:p>
        </p:txBody>
      </p:sp>
      <p:sp>
        <p:nvSpPr>
          <p:cNvPr id="37" name="Rectangle 36"/>
          <p:cNvSpPr/>
          <p:nvPr/>
        </p:nvSpPr>
        <p:spPr>
          <a:xfrm>
            <a:off x="1643042" y="2496917"/>
            <a:ext cx="1306768" cy="646331"/>
          </a:xfrm>
          <a:prstGeom prst="rect">
            <a:avLst/>
          </a:prstGeom>
        </p:spPr>
        <p:txBody>
          <a:bodyPr wrap="none">
            <a:spAutoFit/>
          </a:bodyPr>
          <a:lstStyle/>
          <a:p>
            <a:r>
              <a:rPr lang="fr-FR" b="1" dirty="0" smtClean="0"/>
              <a:t> 2002 </a:t>
            </a:r>
            <a:r>
              <a:rPr lang="ar-TN" b="1" dirty="0" smtClean="0"/>
              <a:t>قانون</a:t>
            </a:r>
            <a:r>
              <a:rPr lang="fr-FR" dirty="0" smtClean="0"/>
              <a:t> </a:t>
            </a:r>
          </a:p>
          <a:p>
            <a:r>
              <a:rPr lang="fr-FR" dirty="0" smtClean="0"/>
              <a:t>  </a:t>
            </a:r>
            <a:endParaRPr lang="fr-FR" dirty="0"/>
          </a:p>
        </p:txBody>
      </p:sp>
      <p:sp>
        <p:nvSpPr>
          <p:cNvPr id="39" name="Rectangle 38"/>
          <p:cNvSpPr/>
          <p:nvPr/>
        </p:nvSpPr>
        <p:spPr>
          <a:xfrm>
            <a:off x="4234413" y="5877272"/>
            <a:ext cx="697627" cy="369332"/>
          </a:xfrm>
          <a:prstGeom prst="rect">
            <a:avLst/>
          </a:prstGeom>
        </p:spPr>
        <p:txBody>
          <a:bodyPr wrap="none">
            <a:spAutoFit/>
          </a:bodyPr>
          <a:lstStyle/>
          <a:p>
            <a:r>
              <a:rPr lang="ar-TN" b="1" dirty="0" smtClean="0"/>
              <a:t>1991</a:t>
            </a:r>
            <a:endParaRPr lang="fr-FR" dirty="0"/>
          </a:p>
        </p:txBody>
      </p:sp>
      <p:sp>
        <p:nvSpPr>
          <p:cNvPr id="41" name="Rectangle 40"/>
          <p:cNvSpPr/>
          <p:nvPr/>
        </p:nvSpPr>
        <p:spPr>
          <a:xfrm>
            <a:off x="4565676" y="4293096"/>
            <a:ext cx="1606530" cy="369332"/>
          </a:xfrm>
          <a:prstGeom prst="rect">
            <a:avLst/>
          </a:prstGeom>
        </p:spPr>
        <p:txBody>
          <a:bodyPr wrap="none">
            <a:spAutoFit/>
          </a:bodyPr>
          <a:lstStyle/>
          <a:p>
            <a:r>
              <a:rPr lang="ar-TN" b="1" dirty="0" smtClean="0"/>
              <a:t>بيداغوجيا الأهداف </a:t>
            </a:r>
            <a:endParaRPr lang="fr-FR" b="1" dirty="0"/>
          </a:p>
        </p:txBody>
      </p:sp>
      <p:sp>
        <p:nvSpPr>
          <p:cNvPr id="42" name="Rectangle 41"/>
          <p:cNvSpPr/>
          <p:nvPr/>
        </p:nvSpPr>
        <p:spPr>
          <a:xfrm>
            <a:off x="5004048" y="4643844"/>
            <a:ext cx="1834156" cy="369332"/>
          </a:xfrm>
          <a:prstGeom prst="rect">
            <a:avLst/>
          </a:prstGeom>
        </p:spPr>
        <p:txBody>
          <a:bodyPr wrap="none">
            <a:spAutoFit/>
          </a:bodyPr>
          <a:lstStyle/>
          <a:p>
            <a:r>
              <a:rPr lang="ar-TN" b="1" dirty="0" smtClean="0"/>
              <a:t>تعميم مقاربة الكفايات </a:t>
            </a:r>
            <a:endParaRPr lang="fr-FR" b="1" dirty="0"/>
          </a:p>
        </p:txBody>
      </p:sp>
      <p:sp>
        <p:nvSpPr>
          <p:cNvPr id="48" name="AutoShape 27"/>
          <p:cNvSpPr>
            <a:spLocks noChangeArrowheads="1"/>
          </p:cNvSpPr>
          <p:nvPr/>
        </p:nvSpPr>
        <p:spPr bwMode="gray">
          <a:xfrm>
            <a:off x="1571604" y="5643578"/>
            <a:ext cx="1884363" cy="620712"/>
          </a:xfrm>
          <a:prstGeom prst="cube">
            <a:avLst>
              <a:gd name="adj" fmla="val 49880"/>
            </a:avLst>
          </a:prstGeom>
          <a:solidFill>
            <a:srgbClr val="969696"/>
          </a:solidFill>
          <a:ln w="9525">
            <a:noFill/>
            <a:miter lim="800000"/>
            <a:headEnd/>
            <a:tailEnd/>
          </a:ln>
        </p:spPr>
        <p:txBody>
          <a:bodyPr wrap="none" anchor="ctr"/>
          <a:lstStyle/>
          <a:p>
            <a:endParaRPr lang="zh-CN" altLang="en-US">
              <a:ea typeface="宋体" pitchFamily="2" charset="-122"/>
            </a:endParaRPr>
          </a:p>
        </p:txBody>
      </p:sp>
      <p:sp>
        <p:nvSpPr>
          <p:cNvPr id="49" name="AutoShape 28"/>
          <p:cNvSpPr>
            <a:spLocks noChangeArrowheads="1"/>
          </p:cNvSpPr>
          <p:nvPr/>
        </p:nvSpPr>
        <p:spPr bwMode="gray">
          <a:xfrm rot="16200000" flipV="1">
            <a:off x="2082787" y="4632328"/>
            <a:ext cx="1851025" cy="444500"/>
          </a:xfrm>
          <a:prstGeom prst="cube">
            <a:avLst>
              <a:gd name="adj" fmla="val 23792"/>
            </a:avLst>
          </a:prstGeom>
          <a:gradFill rotWithShape="1">
            <a:gsLst>
              <a:gs pos="0">
                <a:schemeClr val="hlink">
                  <a:gamma/>
                  <a:shade val="75686"/>
                  <a:invGamma/>
                </a:schemeClr>
              </a:gs>
              <a:gs pos="100000">
                <a:schemeClr val="hlink"/>
              </a:gs>
            </a:gsLst>
            <a:lin ang="0" scaled="1"/>
          </a:gradFill>
          <a:ln w="9525">
            <a:noFill/>
            <a:miter lim="800000"/>
            <a:headEnd/>
            <a:tailEnd/>
          </a:ln>
          <a:effectLst/>
        </p:spPr>
        <p:txBody>
          <a:bodyPr wrap="none" anchor="ctr"/>
          <a:lstStyle/>
          <a:p>
            <a:endParaRPr lang="zh-CN" altLang="en-US">
              <a:ea typeface="宋体" pitchFamily="2" charset="-122"/>
            </a:endParaRPr>
          </a:p>
        </p:txBody>
      </p:sp>
      <p:sp>
        <p:nvSpPr>
          <p:cNvPr id="50" name="Rectangle 49"/>
          <p:cNvSpPr/>
          <p:nvPr/>
        </p:nvSpPr>
        <p:spPr>
          <a:xfrm>
            <a:off x="2071670" y="5929330"/>
            <a:ext cx="697627" cy="369332"/>
          </a:xfrm>
          <a:prstGeom prst="rect">
            <a:avLst/>
          </a:prstGeom>
        </p:spPr>
        <p:txBody>
          <a:bodyPr wrap="none">
            <a:spAutoFit/>
          </a:bodyPr>
          <a:lstStyle/>
          <a:p>
            <a:r>
              <a:rPr lang="fr-FR" b="1" dirty="0" smtClean="0"/>
              <a:t>2002</a:t>
            </a:r>
            <a:endParaRPr lang="fr-FR" dirty="0"/>
          </a:p>
        </p:txBody>
      </p:sp>
      <p:sp>
        <p:nvSpPr>
          <p:cNvPr id="51" name="AutoShape 29"/>
          <p:cNvSpPr>
            <a:spLocks noChangeArrowheads="1"/>
          </p:cNvSpPr>
          <p:nvPr/>
        </p:nvSpPr>
        <p:spPr bwMode="gray">
          <a:xfrm rot="16200000" flipV="1">
            <a:off x="1114407" y="4457700"/>
            <a:ext cx="2214562" cy="442913"/>
          </a:xfrm>
          <a:prstGeom prst="cube">
            <a:avLst>
              <a:gd name="adj" fmla="val 23792"/>
            </a:avLst>
          </a:prstGeom>
          <a:gradFill rotWithShape="1">
            <a:gsLst>
              <a:gs pos="0">
                <a:schemeClr val="accent1">
                  <a:gamma/>
                  <a:shade val="75686"/>
                  <a:invGamma/>
                </a:schemeClr>
              </a:gs>
              <a:gs pos="100000">
                <a:schemeClr val="accent1"/>
              </a:gs>
            </a:gsLst>
            <a:lin ang="0" scaled="1"/>
          </a:gradFill>
          <a:ln w="9525">
            <a:noFill/>
            <a:miter lim="800000"/>
            <a:headEnd/>
            <a:tailEnd/>
          </a:ln>
          <a:effectLst/>
        </p:spPr>
        <p:txBody>
          <a:bodyPr wrap="none" anchor="ctr"/>
          <a:lstStyle/>
          <a:p>
            <a:endParaRPr lang="zh-CN" altLang="en-US">
              <a:ea typeface="宋体" pitchFamily="2" charset="-122"/>
            </a:endParaRPr>
          </a:p>
        </p:txBody>
      </p:sp>
      <p:sp>
        <p:nvSpPr>
          <p:cNvPr id="59" name="Rectangle 58"/>
          <p:cNvSpPr/>
          <p:nvPr/>
        </p:nvSpPr>
        <p:spPr>
          <a:xfrm>
            <a:off x="571472" y="3429000"/>
            <a:ext cx="1497526" cy="369332"/>
          </a:xfrm>
          <a:prstGeom prst="rect">
            <a:avLst/>
          </a:prstGeom>
        </p:spPr>
        <p:txBody>
          <a:bodyPr wrap="none">
            <a:spAutoFit/>
          </a:bodyPr>
          <a:lstStyle/>
          <a:p>
            <a:r>
              <a:rPr lang="ar-TN" b="1" dirty="0" smtClean="0"/>
              <a:t>مشروع المؤسّسة</a:t>
            </a:r>
            <a:endParaRPr lang="fr-FR" b="1" dirty="0"/>
          </a:p>
        </p:txBody>
      </p:sp>
      <p:sp>
        <p:nvSpPr>
          <p:cNvPr id="60" name="Rectangle 59"/>
          <p:cNvSpPr/>
          <p:nvPr/>
        </p:nvSpPr>
        <p:spPr>
          <a:xfrm>
            <a:off x="2928926" y="3571876"/>
            <a:ext cx="1507144" cy="369332"/>
          </a:xfrm>
          <a:prstGeom prst="rect">
            <a:avLst/>
          </a:prstGeom>
        </p:spPr>
        <p:txBody>
          <a:bodyPr wrap="none">
            <a:spAutoFit/>
          </a:bodyPr>
          <a:lstStyle/>
          <a:p>
            <a:r>
              <a:rPr lang="ar-TN" b="1" smtClean="0"/>
              <a:t>المشاريع </a:t>
            </a:r>
            <a:r>
              <a:rPr lang="ar-TN" b="1" smtClean="0"/>
              <a:t>التربويّة</a:t>
            </a:r>
            <a:endParaRPr lang="fr-FR" b="1"/>
          </a:p>
        </p:txBody>
      </p:sp>
      <p:sp>
        <p:nvSpPr>
          <p:cNvPr id="61" name="AutoShape 24"/>
          <p:cNvSpPr>
            <a:spLocks noChangeArrowheads="1"/>
          </p:cNvSpPr>
          <p:nvPr/>
        </p:nvSpPr>
        <p:spPr bwMode="gray">
          <a:xfrm>
            <a:off x="6429388" y="5665808"/>
            <a:ext cx="1885950" cy="620712"/>
          </a:xfrm>
          <a:prstGeom prst="cube">
            <a:avLst>
              <a:gd name="adj" fmla="val 49880"/>
            </a:avLst>
          </a:prstGeom>
          <a:solidFill>
            <a:srgbClr val="969696"/>
          </a:solidFill>
          <a:ln w="9525">
            <a:noFill/>
            <a:miter lim="800000"/>
            <a:headEnd/>
            <a:tailEnd/>
          </a:ln>
        </p:spPr>
        <p:txBody>
          <a:bodyPr wrap="none" anchor="ctr"/>
          <a:lstStyle/>
          <a:p>
            <a:endParaRPr lang="zh-CN" altLang="en-US">
              <a:ea typeface="宋体" pitchFamily="2" charset="-122"/>
            </a:endParaRPr>
          </a:p>
        </p:txBody>
      </p:sp>
      <p:sp>
        <p:nvSpPr>
          <p:cNvPr id="62" name="AutoShape 25"/>
          <p:cNvSpPr>
            <a:spLocks noChangeArrowheads="1"/>
          </p:cNvSpPr>
          <p:nvPr/>
        </p:nvSpPr>
        <p:spPr bwMode="gray">
          <a:xfrm rot="16200000" flipV="1">
            <a:off x="7441424" y="5488798"/>
            <a:ext cx="420693" cy="444500"/>
          </a:xfrm>
          <a:prstGeom prst="cube">
            <a:avLst>
              <a:gd name="adj" fmla="val 23792"/>
            </a:avLst>
          </a:prstGeom>
          <a:gradFill rotWithShape="1">
            <a:gsLst>
              <a:gs pos="0">
                <a:schemeClr val="hlink">
                  <a:gamma/>
                  <a:shade val="75686"/>
                  <a:invGamma/>
                </a:schemeClr>
              </a:gs>
              <a:gs pos="100000">
                <a:schemeClr val="hlink"/>
              </a:gs>
            </a:gsLst>
            <a:lin ang="0" scaled="1"/>
          </a:gradFill>
          <a:ln w="9525">
            <a:noFill/>
            <a:miter lim="800000"/>
            <a:headEnd/>
            <a:tailEnd/>
          </a:ln>
          <a:effectLst/>
        </p:spPr>
        <p:txBody>
          <a:bodyPr wrap="none" anchor="ctr"/>
          <a:lstStyle/>
          <a:p>
            <a:endParaRPr lang="zh-CN" altLang="en-US">
              <a:ea typeface="宋体" pitchFamily="2" charset="-122"/>
            </a:endParaRPr>
          </a:p>
        </p:txBody>
      </p:sp>
      <p:sp>
        <p:nvSpPr>
          <p:cNvPr id="63" name="AutoShape 26"/>
          <p:cNvSpPr>
            <a:spLocks noChangeArrowheads="1"/>
          </p:cNvSpPr>
          <p:nvPr/>
        </p:nvSpPr>
        <p:spPr bwMode="gray">
          <a:xfrm rot="16200000" flipV="1">
            <a:off x="6650049" y="5351479"/>
            <a:ext cx="717559" cy="444500"/>
          </a:xfrm>
          <a:prstGeom prst="cube">
            <a:avLst>
              <a:gd name="adj" fmla="val 23792"/>
            </a:avLst>
          </a:prstGeom>
          <a:gradFill rotWithShape="1">
            <a:gsLst>
              <a:gs pos="0">
                <a:schemeClr val="accent1">
                  <a:gamma/>
                  <a:shade val="75686"/>
                  <a:invGamma/>
                </a:schemeClr>
              </a:gs>
              <a:gs pos="100000">
                <a:schemeClr val="accent1"/>
              </a:gs>
            </a:gsLst>
            <a:lin ang="0" scaled="1"/>
          </a:gradFill>
          <a:ln w="9525">
            <a:noFill/>
            <a:miter lim="800000"/>
            <a:headEnd/>
            <a:tailEnd/>
          </a:ln>
          <a:effectLst/>
        </p:spPr>
        <p:txBody>
          <a:bodyPr wrap="none" anchor="ctr"/>
          <a:lstStyle/>
          <a:p>
            <a:endParaRPr lang="zh-CN" altLang="en-US">
              <a:ea typeface="宋体" pitchFamily="2" charset="-122"/>
            </a:endParaRPr>
          </a:p>
        </p:txBody>
      </p:sp>
      <p:sp>
        <p:nvSpPr>
          <p:cNvPr id="64" name="Rectangle 63"/>
          <p:cNvSpPr/>
          <p:nvPr/>
        </p:nvSpPr>
        <p:spPr>
          <a:xfrm>
            <a:off x="7089083" y="5917188"/>
            <a:ext cx="697627" cy="369332"/>
          </a:xfrm>
          <a:prstGeom prst="rect">
            <a:avLst/>
          </a:prstGeom>
        </p:spPr>
        <p:txBody>
          <a:bodyPr wrap="none">
            <a:spAutoFit/>
          </a:bodyPr>
          <a:lstStyle/>
          <a:p>
            <a:r>
              <a:rPr lang="ar-TN" b="1" smtClean="0"/>
              <a:t>1958</a:t>
            </a:r>
            <a:endParaRPr lang="fr-FR" b="1"/>
          </a:p>
        </p:txBody>
      </p:sp>
      <p:sp>
        <p:nvSpPr>
          <p:cNvPr id="65" name="Rectangle 64"/>
          <p:cNvSpPr/>
          <p:nvPr/>
        </p:nvSpPr>
        <p:spPr>
          <a:xfrm>
            <a:off x="7609149" y="5143512"/>
            <a:ext cx="1803699" cy="369332"/>
          </a:xfrm>
          <a:prstGeom prst="rect">
            <a:avLst/>
          </a:prstGeom>
        </p:spPr>
        <p:txBody>
          <a:bodyPr wrap="none">
            <a:spAutoFit/>
          </a:bodyPr>
          <a:lstStyle/>
          <a:p>
            <a:r>
              <a:rPr lang="ar-TN" b="1" smtClean="0"/>
              <a:t>تعميم التعليم المدرسي</a:t>
            </a:r>
            <a:endParaRPr lang="fr-FR"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4"/>
                                        </p:tgtEl>
                                        <p:attrNameLst>
                                          <p:attrName>r</p:attrName>
                                        </p:attrNameLst>
                                      </p:cBhvr>
                                    </p:animRot>
                                  </p:childTnLst>
                                </p:cTn>
                              </p:par>
                              <p:par>
                                <p:cTn id="19" presetID="8" presetClass="emph" presetSubtype="0" fill="hold" nodeType="withEffect">
                                  <p:stCondLst>
                                    <p:cond delay="0"/>
                                  </p:stCondLst>
                                  <p:childTnLst>
                                    <p:animRot by="21600000">
                                      <p:cBhvr>
                                        <p:cTn id="20" dur="2000" fill="hold"/>
                                        <p:tgtEl>
                                          <p:spTgt spid="16"/>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nodeType="clickEffect">
                                  <p:stCondLst>
                                    <p:cond delay="0"/>
                                  </p:stCondLst>
                                  <p:childTnLst>
                                    <p:animRot by="21600000">
                                      <p:cBhvr>
                                        <p:cTn id="24" dur="2000" fill="hold"/>
                                        <p:tgtEl>
                                          <p:spTgt spid="12"/>
                                        </p:tgtEl>
                                        <p:attrNameLst>
                                          <p:attrName>r</p:attrName>
                                        </p:attrNameLst>
                                      </p:cBhvr>
                                    </p:animRot>
                                  </p:childTnLst>
                                </p:cTn>
                              </p:par>
                              <p:par>
                                <p:cTn id="25" presetID="8" presetClass="emph" presetSubtype="0" fill="hold" grpId="0" nodeType="withEffect">
                                  <p:stCondLst>
                                    <p:cond delay="0"/>
                                  </p:stCondLst>
                                  <p:childTnLst>
                                    <p:animRot by="21600000">
                                      <p:cBhvr>
                                        <p:cTn id="26" dur="2000" fill="hold"/>
                                        <p:tgtEl>
                                          <p:spTgt spid="35"/>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21600000">
                                      <p:cBhvr>
                                        <p:cTn id="30" dur="2000" fill="hold"/>
                                        <p:tgtEl>
                                          <p:spTgt spid="8"/>
                                        </p:tgtEl>
                                        <p:attrNameLst>
                                          <p:attrName>r</p:attrName>
                                        </p:attrNameLst>
                                      </p:cBhvr>
                                    </p:animRot>
                                  </p:childTnLst>
                                </p:cTn>
                              </p:par>
                              <p:par>
                                <p:cTn id="31" presetID="8" presetClass="emph" presetSubtype="0" fill="hold" grpId="0" nodeType="withEffect">
                                  <p:stCondLst>
                                    <p:cond delay="0"/>
                                  </p:stCondLst>
                                  <p:childTnLst>
                                    <p:animRot by="21600000">
                                      <p:cBhvr>
                                        <p:cTn id="32" dur="2000" fill="hold"/>
                                        <p:tgtEl>
                                          <p:spTgt spid="3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1628800"/>
            <a:ext cx="8143932" cy="3970318"/>
          </a:xfrm>
          <a:prstGeom prst="rect">
            <a:avLst/>
          </a:prstGeom>
        </p:spPr>
        <p:txBody>
          <a:bodyPr wrap="square">
            <a:spAutoFit/>
          </a:bodyPr>
          <a:lstStyle/>
          <a:p>
            <a:pPr algn="r" rtl="1">
              <a:buBlip>
                <a:blip r:embed="rId2"/>
              </a:buBlip>
            </a:pPr>
            <a:r>
              <a:rPr lang="ar-SA" sz="2800" b="1" dirty="0" smtClean="0"/>
              <a:t>منهج دراسي يعلِّم التلاميذ في المرحلة الابتدائية الم</a:t>
            </a:r>
            <a:r>
              <a:rPr lang="ar-TN" sz="2800" b="1" dirty="0" smtClean="0"/>
              <a:t>وادّ</a:t>
            </a:r>
            <a:r>
              <a:rPr lang="ar-SA" sz="2800" b="1" dirty="0" smtClean="0"/>
              <a:t> الآتية:</a:t>
            </a:r>
            <a:br>
              <a:rPr lang="ar-SA" sz="2800" b="1" dirty="0" smtClean="0"/>
            </a:br>
            <a:r>
              <a:rPr lang="ar-SA" sz="2800" b="1" dirty="0" smtClean="0">
                <a:solidFill>
                  <a:srgbClr val="009644"/>
                </a:solidFill>
              </a:rPr>
              <a:t>-</a:t>
            </a:r>
            <a:r>
              <a:rPr lang="ar-SA" sz="2800" b="1" dirty="0" smtClean="0"/>
              <a:t> </a:t>
            </a:r>
            <a:r>
              <a:rPr lang="ar-SA" sz="2800" b="1" dirty="0" smtClean="0">
                <a:solidFill>
                  <a:srgbClr val="009644"/>
                </a:solidFill>
              </a:rPr>
              <a:t>التربية من أجل الأمانة.</a:t>
            </a:r>
            <a:br>
              <a:rPr lang="ar-SA" sz="2800" b="1" dirty="0" smtClean="0">
                <a:solidFill>
                  <a:srgbClr val="009644"/>
                </a:solidFill>
              </a:rPr>
            </a:br>
            <a:r>
              <a:rPr lang="ar-SA" sz="2800" b="1" dirty="0" smtClean="0">
                <a:solidFill>
                  <a:srgbClr val="009644"/>
                </a:solidFill>
              </a:rPr>
              <a:t>- التربية من أجل الحياة ذات المعنى.</a:t>
            </a:r>
            <a:br>
              <a:rPr lang="ar-SA" sz="2800" b="1" dirty="0" smtClean="0">
                <a:solidFill>
                  <a:srgbClr val="009644"/>
                </a:solidFill>
              </a:rPr>
            </a:br>
            <a:r>
              <a:rPr lang="ar-SA" sz="2800" b="1" dirty="0" smtClean="0">
                <a:solidFill>
                  <a:srgbClr val="009644"/>
                </a:solidFill>
              </a:rPr>
              <a:t>- التربية من أجل التمتع بالحياة.</a:t>
            </a:r>
            <a:br>
              <a:rPr lang="ar-SA" sz="2800" b="1" dirty="0" smtClean="0">
                <a:solidFill>
                  <a:srgbClr val="009644"/>
                </a:solidFill>
              </a:rPr>
            </a:br>
            <a:r>
              <a:rPr lang="ar-SA" sz="2800" b="1" dirty="0" smtClean="0">
                <a:solidFill>
                  <a:srgbClr val="009644"/>
                </a:solidFill>
              </a:rPr>
              <a:t>- التربية الخلقية.</a:t>
            </a:r>
            <a:br>
              <a:rPr lang="ar-SA" sz="2800" b="1" dirty="0" smtClean="0">
                <a:solidFill>
                  <a:srgbClr val="009644"/>
                </a:solidFill>
              </a:rPr>
            </a:br>
            <a:r>
              <a:rPr lang="ar-SA" sz="2800" b="1" dirty="0" smtClean="0">
                <a:solidFill>
                  <a:srgbClr val="009644"/>
                </a:solidFill>
              </a:rPr>
              <a:t>- التربية الرياضية.</a:t>
            </a:r>
            <a:br>
              <a:rPr lang="ar-SA" sz="2800" b="1" dirty="0" smtClean="0">
                <a:solidFill>
                  <a:srgbClr val="009644"/>
                </a:solidFill>
              </a:rPr>
            </a:br>
            <a:r>
              <a:rPr lang="ar-SA" sz="2800" b="1" dirty="0" smtClean="0">
                <a:solidFill>
                  <a:srgbClr val="009644"/>
                </a:solidFill>
              </a:rPr>
              <a:t>- الحِرَف.</a:t>
            </a:r>
            <a:br>
              <a:rPr lang="ar-SA" sz="2800" b="1" dirty="0" smtClean="0">
                <a:solidFill>
                  <a:srgbClr val="009644"/>
                </a:solidFill>
              </a:rPr>
            </a:br>
            <a:r>
              <a:rPr lang="ar-SA" sz="2800" b="1" dirty="0" smtClean="0">
                <a:solidFill>
                  <a:srgbClr val="009644"/>
                </a:solidFill>
              </a:rPr>
              <a:t>- النشاطات </a:t>
            </a:r>
            <a:r>
              <a:rPr lang="ar-SA" sz="2800" b="1" dirty="0" err="1" smtClean="0">
                <a:solidFill>
                  <a:srgbClr val="009644"/>
                </a:solidFill>
              </a:rPr>
              <a:t>اللاصفية</a:t>
            </a:r>
            <a:r>
              <a:rPr lang="ar-SA" sz="2800" b="1" dirty="0" smtClean="0"/>
              <a:t/>
            </a:r>
            <a:br>
              <a:rPr lang="ar-SA" sz="2800" b="1" dirty="0" smtClean="0"/>
            </a:br>
            <a:r>
              <a:rPr lang="ar-TN" sz="2800" b="1" u="sng" dirty="0" smtClean="0">
                <a:solidFill>
                  <a:srgbClr val="FF0000"/>
                </a:solidFill>
              </a:rPr>
              <a:t>طبعا </a:t>
            </a:r>
            <a:r>
              <a:rPr lang="ar-SA" sz="2800" b="1" u="sng" dirty="0" smtClean="0">
                <a:solidFill>
                  <a:srgbClr val="FF0000"/>
                </a:solidFill>
              </a:rPr>
              <a:t>إلى جانب تعليم اللغة والحساب والدراسات الاجتماعية</a:t>
            </a:r>
            <a:r>
              <a:rPr lang="ar-TN" sz="2800" b="1" u="sng" dirty="0" smtClean="0">
                <a:solidFill>
                  <a:srgbClr val="FF0000"/>
                </a:solidFill>
              </a:rPr>
              <a:t>...</a:t>
            </a:r>
            <a:endParaRPr lang="fr-FR" sz="2800" u="sng" dirty="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15500"/>
            <a:ext cx="8229600" cy="5857916"/>
          </a:xfrm>
          <a:noFill/>
          <a:ln w="57150">
            <a:noFill/>
          </a:ln>
        </p:spPr>
        <p:txBody>
          <a:bodyPr/>
          <a:lstStyle/>
          <a:p>
            <a:pPr algn="r" rtl="1">
              <a:buBlip>
                <a:blip r:embed="rId2"/>
              </a:buBlip>
            </a:pPr>
            <a:r>
              <a:rPr lang="ar-SA" b="1" dirty="0" smtClean="0">
                <a:solidFill>
                  <a:srgbClr val="FF0000"/>
                </a:solidFill>
              </a:rPr>
              <a:t>الهيكل التعليمي:</a:t>
            </a:r>
            <a:endParaRPr lang="fr-FR" dirty="0" smtClean="0">
              <a:solidFill>
                <a:srgbClr val="FF0000"/>
              </a:solidFill>
            </a:endParaRPr>
          </a:p>
          <a:p>
            <a:pPr lvl="1" algn="r" rtl="1"/>
            <a:r>
              <a:rPr lang="ar-SA" b="1" u="sng" dirty="0" smtClean="0">
                <a:solidFill>
                  <a:srgbClr val="009644"/>
                </a:solidFill>
              </a:rPr>
              <a:t>المرحلة الابتدائية </a:t>
            </a:r>
            <a:r>
              <a:rPr lang="ar-SA" dirty="0" smtClean="0"/>
              <a:t>في كوريا مرحلة </a:t>
            </a:r>
            <a:r>
              <a:rPr lang="ar-SA" dirty="0" err="1" smtClean="0"/>
              <a:t>إ</a:t>
            </a:r>
            <a:r>
              <a:rPr lang="ar-TN" dirty="0" err="1" smtClean="0"/>
              <a:t>لزاميّة</a:t>
            </a:r>
            <a:r>
              <a:rPr lang="ar-SA" dirty="0" smtClean="0"/>
              <a:t> للجميع،</a:t>
            </a:r>
            <a:r>
              <a:rPr lang="ar-TN" dirty="0" smtClean="0"/>
              <a:t>ومجانيّة تدوم ستّ سنوات</a:t>
            </a:r>
            <a:r>
              <a:rPr lang="ar-SA" dirty="0" smtClean="0"/>
              <a:t> </a:t>
            </a:r>
            <a:r>
              <a:rPr lang="ar-TN" dirty="0" smtClean="0"/>
              <a:t>..</a:t>
            </a:r>
          </a:p>
          <a:p>
            <a:pPr lvl="1" algn="r" rtl="1"/>
            <a:r>
              <a:rPr lang="ar-SA" dirty="0" smtClean="0"/>
              <a:t> </a:t>
            </a:r>
            <a:r>
              <a:rPr lang="ar-SA" b="1" u="sng" dirty="0" smtClean="0">
                <a:solidFill>
                  <a:srgbClr val="009644"/>
                </a:solidFill>
              </a:rPr>
              <a:t>المرحلة المتوسطة</a:t>
            </a:r>
            <a:r>
              <a:rPr lang="ar-SA" b="1" dirty="0" smtClean="0">
                <a:solidFill>
                  <a:srgbClr val="009644"/>
                </a:solidFill>
              </a:rPr>
              <a:t> </a:t>
            </a:r>
            <a:r>
              <a:rPr lang="ar-TN" dirty="0" smtClean="0"/>
              <a:t> </a:t>
            </a:r>
            <a:r>
              <a:rPr lang="ar-TN" sz="2400" dirty="0" smtClean="0"/>
              <a:t>إلزاميّة ومجانيّة ،تدوم 3 سنوات..</a:t>
            </a:r>
          </a:p>
          <a:p>
            <a:pPr lvl="1" algn="r" rtl="1"/>
            <a:r>
              <a:rPr lang="ar-SA" b="1" u="sng" dirty="0" smtClean="0">
                <a:solidFill>
                  <a:srgbClr val="009644"/>
                </a:solidFill>
              </a:rPr>
              <a:t>المرحلة الثانوية </a:t>
            </a:r>
            <a:r>
              <a:rPr lang="ar-SA" sz="2400" dirty="0" smtClean="0"/>
              <a:t>غير إلزامية وغير مجانية</a:t>
            </a:r>
            <a:r>
              <a:rPr lang="ar-TN" sz="2400" dirty="0" smtClean="0"/>
              <a:t> وتدوم أيضا 3 سنوات،</a:t>
            </a:r>
            <a:r>
              <a:rPr lang="ar-SA" sz="2400" dirty="0" smtClean="0"/>
              <a:t> إلا أن نسبة من أنهوا المرحلة المتوسطة والتحقوا بالثانوية تصل إلى 94%</a:t>
            </a:r>
            <a:r>
              <a:rPr lang="ar-TN" sz="2400" dirty="0" smtClean="0"/>
              <a:t>...</a:t>
            </a:r>
            <a:r>
              <a:rPr lang="ar-SA" sz="2400" dirty="0" smtClean="0"/>
              <a:t> وتنقسم المدارس الثانوية إلى </a:t>
            </a:r>
            <a:r>
              <a:rPr lang="ar-SA" sz="2400" b="1" dirty="0" smtClean="0"/>
              <a:t>مدارس ثانوية عامة</a:t>
            </a:r>
            <a:r>
              <a:rPr lang="ar-SA" sz="2400" dirty="0" smtClean="0"/>
              <a:t>،</a:t>
            </a:r>
            <a:r>
              <a:rPr lang="ar-SA" sz="2400" b="1" dirty="0" smtClean="0"/>
              <a:t>ومدارس مهنية (فنية)، ومدارس تخصصية </a:t>
            </a:r>
            <a:r>
              <a:rPr lang="ar-SA" sz="2400" dirty="0" smtClean="0"/>
              <a:t>(زراعية، وتجارية، وصيد أسماك، ومهنية</a:t>
            </a:r>
            <a:r>
              <a:rPr lang="ar-TN" sz="2400" dirty="0" smtClean="0"/>
              <a:t>..)</a:t>
            </a:r>
          </a:p>
          <a:p>
            <a:pPr lvl="1" algn="r" rtl="1"/>
            <a:r>
              <a:rPr lang="ar-TN" sz="2400" dirty="0" smtClean="0"/>
              <a:t> </a:t>
            </a:r>
            <a:r>
              <a:rPr lang="ar-SA" b="1" dirty="0" smtClean="0"/>
              <a:t>مدارس شاملة</a:t>
            </a:r>
            <a:r>
              <a:rPr lang="ar-SA" dirty="0" smtClean="0"/>
              <a:t>، تقدم برامج دراسية تشمل المقررات الأكاديمية والمقررات المهنية</a:t>
            </a:r>
            <a:r>
              <a:rPr lang="ar-TN" dirty="0" smtClean="0"/>
              <a:t>..</a:t>
            </a:r>
          </a:p>
          <a:p>
            <a:pPr lvl="1" algn="r" rtl="1"/>
            <a:r>
              <a:rPr lang="ar-TN" dirty="0" smtClean="0"/>
              <a:t> </a:t>
            </a:r>
            <a:r>
              <a:rPr lang="ar-TN" b="1" dirty="0" smtClean="0">
                <a:solidFill>
                  <a:srgbClr val="009644"/>
                </a:solidFill>
              </a:rPr>
              <a:t>المرحلة الجامعيّة </a:t>
            </a:r>
            <a:r>
              <a:rPr lang="ar-TN" dirty="0" smtClean="0"/>
              <a:t>4 سنوات ثمّ الدّراسات العليا..</a:t>
            </a:r>
            <a:endParaRPr lang="fr-FR" dirty="0" smtClean="0"/>
          </a:p>
          <a:p>
            <a:pPr lvl="1" algn="r" rtl="1"/>
            <a:endParaRPr lang="ar-TN" dirty="0" smtClean="0"/>
          </a:p>
          <a:p>
            <a:pPr lvl="1" algn="r" rtl="1"/>
            <a:endParaRPr lang="ar-TN"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0872" y="428604"/>
            <a:ext cx="8229600" cy="6072230"/>
          </a:xfrm>
        </p:spPr>
        <p:txBody>
          <a:bodyPr/>
          <a:lstStyle/>
          <a:p>
            <a:pPr algn="r" rtl="1">
              <a:buNone/>
            </a:pPr>
            <a:r>
              <a:rPr lang="fr-FR" dirty="0" smtClean="0"/>
              <a:t>                  </a:t>
            </a:r>
            <a:r>
              <a:rPr lang="ar-TN" dirty="0" smtClean="0"/>
              <a:t> </a:t>
            </a:r>
            <a:r>
              <a:rPr lang="ar-TN" sz="4400" b="1" dirty="0" smtClean="0">
                <a:solidFill>
                  <a:srgbClr val="009644"/>
                </a:solidFill>
              </a:rPr>
              <a:t>خصائص ومميّزات</a:t>
            </a:r>
          </a:p>
          <a:p>
            <a:pPr lvl="1" algn="r" rtl="1">
              <a:buBlip>
                <a:blip r:embed="rId2"/>
              </a:buBlip>
            </a:pPr>
            <a:r>
              <a:rPr lang="ar-TN" dirty="0" smtClean="0"/>
              <a:t> </a:t>
            </a:r>
            <a:r>
              <a:rPr lang="ar-SA" sz="3200" b="1" dirty="0" smtClean="0"/>
              <a:t>وزارة واحدة</a:t>
            </a:r>
            <a:r>
              <a:rPr lang="ar-SA" dirty="0" smtClean="0"/>
              <a:t> للتعليم العام والجامعي تسم</a:t>
            </a:r>
            <a:r>
              <a:rPr lang="ar-TN" dirty="0" err="1" smtClean="0"/>
              <a:t>ّى</a:t>
            </a:r>
            <a:r>
              <a:rPr lang="ar-SA" dirty="0" smtClean="0"/>
              <a:t> </a:t>
            </a:r>
            <a:endParaRPr lang="ar-TN" dirty="0" smtClean="0"/>
          </a:p>
          <a:p>
            <a:pPr algn="ctr" rtl="1">
              <a:buNone/>
            </a:pPr>
            <a:r>
              <a:rPr lang="ar-SA" sz="3600" b="1" dirty="0" smtClean="0">
                <a:solidFill>
                  <a:srgbClr val="C00000"/>
                </a:solidFill>
              </a:rPr>
              <a:t>وزارة التربية وتنمية الموارد البشرية</a:t>
            </a:r>
            <a:endParaRPr lang="ar-TN" sz="3600" b="1" dirty="0" smtClean="0">
              <a:solidFill>
                <a:srgbClr val="C00000"/>
              </a:solidFill>
            </a:endParaRPr>
          </a:p>
          <a:p>
            <a:pPr algn="ctr" rtl="1">
              <a:buBlip>
                <a:blip r:embed="rId2"/>
              </a:buBlip>
            </a:pPr>
            <a:r>
              <a:rPr lang="fr-FR" dirty="0" smtClean="0"/>
              <a:t> </a:t>
            </a:r>
            <a:r>
              <a:rPr lang="ar-SA" dirty="0" smtClean="0"/>
              <a:t>التخطيط والتركيز علي هدف معين يعمل الجميع بجد</a:t>
            </a:r>
            <a:r>
              <a:rPr lang="ar-TN" dirty="0" smtClean="0"/>
              <a:t>ّ</a:t>
            </a:r>
            <a:r>
              <a:rPr lang="ar-SA" dirty="0" smtClean="0"/>
              <a:t> لتحقيقه, وفق خطط مدروسة</a:t>
            </a:r>
            <a:r>
              <a:rPr lang="ar-TN" dirty="0" smtClean="0"/>
              <a:t>..</a:t>
            </a:r>
          </a:p>
          <a:p>
            <a:pPr lvl="1" algn="r" rtl="1">
              <a:buBlip>
                <a:blip r:embed="rId2"/>
              </a:buBlip>
            </a:pPr>
            <a:r>
              <a:rPr lang="ar-TN" b="1" dirty="0" smtClean="0">
                <a:solidFill>
                  <a:srgbClr val="C00000"/>
                </a:solidFill>
              </a:rPr>
              <a:t> </a:t>
            </a:r>
            <a:r>
              <a:rPr lang="ar-AE" sz="3200" dirty="0" smtClean="0"/>
              <a:t>يقوم على تطوير المناهج وتقويم التعليم ا</a:t>
            </a:r>
            <a:r>
              <a:rPr lang="ar-AE" sz="3200" b="1" dirty="0" smtClean="0"/>
              <a:t>لمعهد الكوري للمناهج والتقويم،</a:t>
            </a:r>
            <a:r>
              <a:rPr lang="ar-TN" sz="3200" dirty="0" smtClean="0"/>
              <a:t>إلى جانب الوزارة</a:t>
            </a:r>
            <a:r>
              <a:rPr lang="ar-TN" dirty="0" smtClean="0"/>
              <a:t>.</a:t>
            </a:r>
          </a:p>
          <a:p>
            <a:pPr lvl="1" algn="r" rtl="1">
              <a:buBlip>
                <a:blip r:embed="rId2"/>
              </a:buBlip>
            </a:pPr>
            <a:r>
              <a:rPr lang="ar-TN" b="1" dirty="0" smtClean="0">
                <a:solidFill>
                  <a:srgbClr val="C00000"/>
                </a:solidFill>
              </a:rPr>
              <a:t> </a:t>
            </a:r>
            <a:r>
              <a:rPr lang="ar-AE" dirty="0" smtClean="0"/>
              <a:t>تدار المدرسة عن طريق </a:t>
            </a:r>
            <a:r>
              <a:rPr lang="ar-AE" b="1" dirty="0" smtClean="0"/>
              <a:t>مجلس إدارة يتكون عادة من 12 شخص، نصفهم معلمون منتخبون من قبل معلمي المدرسة، والباقي أولياء أمور تنتخبهم رابطة أولياء أمور طلاب المدرسة</a:t>
            </a:r>
            <a:r>
              <a:rPr lang="ar-TN" b="1" dirty="0" smtClean="0"/>
              <a:t>.</a:t>
            </a:r>
          </a:p>
          <a:p>
            <a:pPr lvl="1" algn="r" rtl="1">
              <a:buBlip>
                <a:blip r:embed="rId2"/>
              </a:buBlip>
            </a:pPr>
            <a:r>
              <a:rPr lang="ar-TN" b="1" dirty="0" smtClean="0">
                <a:solidFill>
                  <a:srgbClr val="C00000"/>
                </a:solidFill>
              </a:rPr>
              <a:t> </a:t>
            </a:r>
            <a:endParaRPr lang="fr-FR" dirty="0">
              <a:solidFill>
                <a:srgbClr val="C0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240642"/>
            <a:ext cx="8229600" cy="5500726"/>
          </a:xfrm>
        </p:spPr>
        <p:txBody>
          <a:bodyPr/>
          <a:lstStyle/>
          <a:p>
            <a:pPr lvl="1" algn="r" rtl="1">
              <a:buBlip>
                <a:blip r:embed="rId2"/>
              </a:buBlip>
            </a:pPr>
            <a:r>
              <a:rPr lang="ar-TN" dirty="0" smtClean="0"/>
              <a:t> </a:t>
            </a:r>
            <a:r>
              <a:rPr lang="ar-SA" b="1" dirty="0" smtClean="0"/>
              <a:t>توجد في كوريا 15 مدرسة للموهوبين والمتميزين في العلوم والرياضيات</a:t>
            </a:r>
            <a:r>
              <a:rPr lang="ar-TN" b="1" dirty="0" smtClean="0"/>
              <a:t>..</a:t>
            </a:r>
            <a:endParaRPr lang="ar-TN" dirty="0" smtClean="0"/>
          </a:p>
          <a:p>
            <a:pPr lvl="1" algn="r" rtl="1">
              <a:buBlip>
                <a:blip r:embed="rId2"/>
              </a:buBlip>
            </a:pPr>
            <a:r>
              <a:rPr lang="ar-TN" b="1" dirty="0" smtClean="0"/>
              <a:t>تقلّص الرّقابة التّعليميّة على المدارس الكوريّة  وتمتّعها بهامش كبير من الحريّة </a:t>
            </a:r>
            <a:r>
              <a:rPr lang="ar-EG" b="1" dirty="0" err="1" smtClean="0"/>
              <a:t>فى</a:t>
            </a:r>
            <a:r>
              <a:rPr lang="ar-EG" b="1" dirty="0" smtClean="0"/>
              <a:t> إدارة شئون التعليم </a:t>
            </a:r>
            <a:r>
              <a:rPr lang="ar-EG" b="1" dirty="0" err="1" smtClean="0"/>
              <a:t>بها</a:t>
            </a:r>
            <a:r>
              <a:rPr lang="ar-EG" b="1" dirty="0" smtClean="0"/>
              <a:t>، والإشراف على حسن سير العملية التعليمية</a:t>
            </a:r>
            <a:r>
              <a:rPr lang="ar-TN" b="1" dirty="0" smtClean="0"/>
              <a:t>..</a:t>
            </a:r>
          </a:p>
          <a:p>
            <a:pPr lvl="1" algn="r" rtl="1">
              <a:buBlip>
                <a:blip r:embed="rId2"/>
              </a:buBlip>
            </a:pPr>
            <a:r>
              <a:rPr lang="ar-TN" b="1" dirty="0" smtClean="0"/>
              <a:t> </a:t>
            </a:r>
            <a:r>
              <a:rPr lang="ar-EG" b="1" dirty="0" smtClean="0"/>
              <a:t>يعتبر مدير المدرسة المشرف والموج</a:t>
            </a:r>
            <a:r>
              <a:rPr lang="ar-TN" b="1" dirty="0" smtClean="0"/>
              <a:t>ّ</a:t>
            </a:r>
            <a:r>
              <a:rPr lang="ar-EG" b="1" dirty="0" smtClean="0"/>
              <a:t>ه </a:t>
            </a:r>
            <a:r>
              <a:rPr lang="ar-EG" b="1" dirty="0" err="1" smtClean="0"/>
              <a:t>التربوى</a:t>
            </a:r>
            <a:r>
              <a:rPr lang="ar-EG" b="1" dirty="0" smtClean="0"/>
              <a:t> </a:t>
            </a:r>
            <a:r>
              <a:rPr lang="ar-EG" b="1" dirty="0" err="1" smtClean="0"/>
              <a:t>الرئيسى</a:t>
            </a:r>
            <a:r>
              <a:rPr lang="ar-EG" b="1" dirty="0" smtClean="0"/>
              <a:t> </a:t>
            </a:r>
            <a:r>
              <a:rPr lang="ar-EG" b="1" dirty="0" err="1" smtClean="0"/>
              <a:t>فى</a:t>
            </a:r>
            <a:r>
              <a:rPr lang="ar-EG" b="1" dirty="0" smtClean="0"/>
              <a:t> المدرسة الكورية، فهو المسئول </a:t>
            </a:r>
            <a:r>
              <a:rPr lang="ar-EG" b="1" dirty="0" err="1" smtClean="0"/>
              <a:t>الرئيسى</a:t>
            </a:r>
            <a:r>
              <a:rPr lang="ar-EG" b="1" dirty="0" smtClean="0"/>
              <a:t> إدارياً وفنياً عن شئون المدرسة وسير العملية التعليمية فيها</a:t>
            </a:r>
            <a:endParaRPr lang="ar-TN" b="1" dirty="0" smtClean="0"/>
          </a:p>
          <a:p>
            <a:pPr lvl="1" algn="r" rtl="1">
              <a:buBlip>
                <a:blip r:embed="rId2"/>
              </a:buBlip>
            </a:pPr>
            <a:r>
              <a:rPr lang="ar-EG" b="1" dirty="0" smtClean="0"/>
              <a:t>غالباً ما تقوم المدرسة طواعية بطلب مشرف أو موج</a:t>
            </a:r>
            <a:r>
              <a:rPr lang="ar-TN" b="1" dirty="0" smtClean="0"/>
              <a:t>ّ</a:t>
            </a:r>
            <a:r>
              <a:rPr lang="ar-EG" b="1" dirty="0" smtClean="0"/>
              <a:t>ه مختص</a:t>
            </a:r>
            <a:r>
              <a:rPr lang="ar-TN" b="1" dirty="0" smtClean="0"/>
              <a:t>ّ</a:t>
            </a:r>
            <a:r>
              <a:rPr lang="ar-EG" b="1" dirty="0" smtClean="0"/>
              <a:t> لمادة دراسية معينة، عندما تظهر لديها مشكلة ما تحتاج إلى مشورة خاصة </a:t>
            </a:r>
            <a:r>
              <a:rPr lang="ar-TN" b="1" dirty="0" err="1" smtClean="0"/>
              <a:t>او</a:t>
            </a:r>
            <a:r>
              <a:rPr lang="ar-TN" b="1" dirty="0" smtClean="0"/>
              <a:t> توجيه..</a:t>
            </a:r>
            <a:r>
              <a:rPr lang="ar-EG" b="1" dirty="0" smtClean="0"/>
              <a:t> من </a:t>
            </a:r>
            <a:r>
              <a:rPr lang="ar-EG" b="1" dirty="0" err="1" smtClean="0"/>
              <a:t>مشرفى</a:t>
            </a:r>
            <a:r>
              <a:rPr lang="ar-EG" b="1" dirty="0" smtClean="0"/>
              <a:t> </a:t>
            </a:r>
            <a:r>
              <a:rPr lang="ar-EG" b="1" dirty="0" err="1" smtClean="0"/>
              <a:t>وموجهى</a:t>
            </a:r>
            <a:r>
              <a:rPr lang="ar-EG" b="1" dirty="0" smtClean="0"/>
              <a:t> الوزارة</a:t>
            </a:r>
            <a:r>
              <a:rPr lang="ar-TN" b="1" dirty="0" smtClean="0"/>
              <a:t>.</a:t>
            </a:r>
          </a:p>
          <a:p>
            <a:pPr lvl="1" algn="r" rtl="1">
              <a:buNone/>
            </a:pPr>
            <a:endParaRPr lang="fr-FR"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1670" y="274638"/>
            <a:ext cx="4643470" cy="1143000"/>
          </a:xfrm>
        </p:spPr>
        <p:txBody>
          <a:bodyPr/>
          <a:lstStyle/>
          <a:p>
            <a:pPr rtl="1"/>
            <a:r>
              <a:rPr lang="ar-TN" sz="3600" b="1" dirty="0" smtClean="0">
                <a:solidFill>
                  <a:srgbClr val="009644"/>
                </a:solidFill>
                <a:latin typeface="Tahoma" pitchFamily="34" charset="0"/>
                <a:ea typeface="Tahoma" pitchFamily="34" charset="0"/>
                <a:cs typeface="Tahoma" pitchFamily="34" charset="0"/>
              </a:rPr>
              <a:t>الاختبارات والتّقييم</a:t>
            </a:r>
            <a:endParaRPr lang="fr-FR" sz="3600" b="1" dirty="0">
              <a:solidFill>
                <a:srgbClr val="009644"/>
              </a:solidFill>
              <a:latin typeface="Tahoma" pitchFamily="34" charset="0"/>
              <a:ea typeface="Tahoma" pitchFamily="34" charset="0"/>
              <a:cs typeface="Tahoma" pitchFamily="34" charset="0"/>
            </a:endParaRPr>
          </a:p>
        </p:txBody>
      </p:sp>
      <p:sp>
        <p:nvSpPr>
          <p:cNvPr id="3" name="Espace réservé du contenu 2"/>
          <p:cNvSpPr>
            <a:spLocks noGrp="1"/>
          </p:cNvSpPr>
          <p:nvPr>
            <p:ph idx="1"/>
          </p:nvPr>
        </p:nvSpPr>
        <p:spPr>
          <a:xfrm>
            <a:off x="467544" y="1855365"/>
            <a:ext cx="8229600" cy="4525963"/>
          </a:xfrm>
        </p:spPr>
        <p:txBody>
          <a:bodyPr/>
          <a:lstStyle/>
          <a:p>
            <a:pPr algn="r" rtl="1"/>
            <a:r>
              <a:rPr lang="ar-TN" b="1" dirty="0" err="1" smtClean="0"/>
              <a:t>ال</a:t>
            </a:r>
            <a:r>
              <a:rPr lang="ar-IQ" b="1" dirty="0" smtClean="0"/>
              <a:t>مدرسة</a:t>
            </a:r>
            <a:r>
              <a:rPr lang="ar-TN" b="1" dirty="0" smtClean="0"/>
              <a:t> الكوريّة</a:t>
            </a:r>
            <a:r>
              <a:rPr lang="ar-IQ" b="1" dirty="0" smtClean="0"/>
              <a:t> لا تقيم وزناً كبيراً للاختبارات، بل تجعل اهتمامها مُنصباً على امتلاك طلابها للمعلومات والمهارات والمفاهيم الأساسية ولو تَطَلَّب الأمر أن يستمر المدرسون مع الطلاب إلى ساعات متأخرة من الليل حتى تتأكد المفاهيم، وترسخ المهارات، وتنمو المعارف.. هذا هو شأن المدرسة الابتدائية والمتوسطة في كوريا الجنوبية.</a:t>
            </a:r>
          </a:p>
          <a:p>
            <a:pPr algn="r" rtl="1"/>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00298" y="274638"/>
            <a:ext cx="3929090" cy="1143000"/>
          </a:xfrm>
        </p:spPr>
        <p:txBody>
          <a:bodyPr/>
          <a:lstStyle/>
          <a:p>
            <a:r>
              <a:rPr lang="ar-TN" sz="3600" b="1" smtClean="0">
                <a:solidFill>
                  <a:srgbClr val="009644"/>
                </a:solidFill>
                <a:latin typeface="Tahoma" pitchFamily="34" charset="0"/>
                <a:ea typeface="Tahoma" pitchFamily="34" charset="0"/>
                <a:cs typeface="Tahoma" pitchFamily="34" charset="0"/>
              </a:rPr>
              <a:t>مكانة المعلّم</a:t>
            </a:r>
            <a:endParaRPr lang="fr-FR" sz="3600" b="1">
              <a:solidFill>
                <a:srgbClr val="009644"/>
              </a:solidFill>
              <a:latin typeface="Tahoma" pitchFamily="34" charset="0"/>
              <a:ea typeface="Tahoma" pitchFamily="34" charset="0"/>
              <a:cs typeface="Tahoma" pitchFamily="34" charset="0"/>
            </a:endParaRPr>
          </a:p>
        </p:txBody>
      </p:sp>
      <p:sp>
        <p:nvSpPr>
          <p:cNvPr id="3" name="Espace réservé du contenu 2"/>
          <p:cNvSpPr>
            <a:spLocks noGrp="1"/>
          </p:cNvSpPr>
          <p:nvPr>
            <p:ph idx="1"/>
          </p:nvPr>
        </p:nvSpPr>
        <p:spPr/>
        <p:txBody>
          <a:bodyPr/>
          <a:lstStyle/>
          <a:p>
            <a:pPr algn="r" rtl="1"/>
            <a:r>
              <a:rPr lang="ar-TN" b="1" smtClean="0"/>
              <a:t>يعتبرالتعليم في كوريا من المهن المقدسة.  </a:t>
            </a:r>
          </a:p>
          <a:p>
            <a:pPr algn="r" rtl="1"/>
            <a:r>
              <a:rPr lang="ar-SA" b="1" smtClean="0"/>
              <a:t>اعتبرت مهنة التعليم في كوريا الجنوبية - تقليديًا - مهنة محترمة جدًا؛ وينبع ذلك الاحترام من الكونفوشيوسية وهي مصدر القيم الثقافية في كوريا. فقد ورد في أقوال كونفوشيوس: «الملك والمعلم والوالدان متساوون»، وهذا يعني بوضوح أنه يجب احترام الملك والمعلم والوالدين على قدم المساواة مقابل أعمالهم النبيلة. وهذا الاحترام يلخصه تحذير كوري قديم يقول: «إياك أن تدوس حتى على ظل المعلم». </a:t>
            </a:r>
            <a:r>
              <a:rPr lang="en-US" b="1" smtClean="0"/>
              <a:t/>
            </a:r>
            <a:br>
              <a:rPr lang="en-US" b="1" smtClean="0"/>
            </a:br>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43174" y="285728"/>
            <a:ext cx="3571900" cy="1143000"/>
          </a:xfrm>
        </p:spPr>
        <p:txBody>
          <a:bodyPr/>
          <a:lstStyle/>
          <a:p>
            <a:r>
              <a:rPr lang="ar-TN" b="1" dirty="0" smtClean="0">
                <a:solidFill>
                  <a:srgbClr val="FF0000"/>
                </a:solidFill>
              </a:rPr>
              <a:t>إعداد المعلّم</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rtl="1"/>
            <a:r>
              <a:rPr lang="ar-AE" b="1" dirty="0" smtClean="0">
                <a:latin typeface="+mj-lt"/>
              </a:rPr>
              <a:t>جميع معلمي المرحلة الابتدائية هم من حملة البكالوريوس من خريجي الجامعات التربوية</a:t>
            </a:r>
            <a:endParaRPr lang="ar-TN" b="1" dirty="0" smtClean="0">
              <a:latin typeface="+mj-lt"/>
            </a:endParaRPr>
          </a:p>
          <a:p>
            <a:pPr algn="r" rtl="1"/>
            <a:r>
              <a:rPr lang="ar-TN" b="1" dirty="0" smtClean="0">
                <a:latin typeface="+mj-lt"/>
              </a:rPr>
              <a:t>يلزم المعلم بعد تخرجه من الجامعة الانخراط بدورتين خاصتين بمجال </a:t>
            </a:r>
            <a:r>
              <a:rPr lang="ar-TN" b="1" dirty="0" err="1" smtClean="0">
                <a:latin typeface="+mj-lt"/>
              </a:rPr>
              <a:t>الترية</a:t>
            </a:r>
            <a:r>
              <a:rPr lang="ar-TN" b="1" dirty="0" smtClean="0">
                <a:latin typeface="+mj-lt"/>
              </a:rPr>
              <a:t> والتعليم</a:t>
            </a:r>
            <a:r>
              <a:rPr lang="en-US" b="1" dirty="0" smtClean="0">
                <a:latin typeface="+mj-lt"/>
              </a:rPr>
              <a:t> </a:t>
            </a:r>
            <a:r>
              <a:rPr lang="ar-TN" b="1" dirty="0" smtClean="0">
                <a:latin typeface="+mj-lt"/>
              </a:rPr>
              <a:t>،وبعد اجتيازها يخضع لاختبارات ومقابلات خاصة مما يعزز الجانب العلمي والتربوي لدى المعلم. </a:t>
            </a:r>
          </a:p>
          <a:p>
            <a:pPr algn="r" rtl="1"/>
            <a:r>
              <a:rPr lang="ar-TN" b="1" dirty="0" smtClean="0">
                <a:latin typeface="+mj-lt"/>
              </a:rPr>
              <a:t>كما اهتمت الحكومة بالمستوى المعيشي له حيث يتقاضى المعلم الحديث راتبا لا يقل عن</a:t>
            </a:r>
            <a:r>
              <a:rPr lang="en-US" b="1" dirty="0" smtClean="0">
                <a:latin typeface="+mj-lt"/>
              </a:rPr>
              <a:t> 2000 </a:t>
            </a:r>
            <a:r>
              <a:rPr lang="ar-TN" b="1" dirty="0" smtClean="0">
                <a:latin typeface="+mj-lt"/>
              </a:rPr>
              <a:t>دولار شهريا. ويزيد راتبه حسب زيادة خدمته ونشاطه النوعي</a:t>
            </a:r>
            <a:r>
              <a:rPr lang="en-US" b="1" dirty="0" smtClean="0">
                <a:latin typeface="+mj-lt"/>
              </a:rPr>
              <a:t> </a:t>
            </a:r>
            <a:endParaRPr lang="fr-FR" dirty="0" smtClean="0">
              <a:latin typeface="+mj-lt"/>
            </a:endParaRPr>
          </a:p>
          <a:p>
            <a:pPr algn="r" rtl="1"/>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520694"/>
            <a:ext cx="8229600" cy="4500594"/>
          </a:xfrm>
        </p:spPr>
        <p:txBody>
          <a:bodyPr/>
          <a:lstStyle/>
          <a:p>
            <a:pPr algn="r" rtl="1"/>
            <a:r>
              <a:rPr lang="ar-AE" dirty="0" smtClean="0"/>
              <a:t>يحظى إعداد المعلم في نظام التعليم الكوري باهتمام كبير، فرخصة التدريس لا تعطى إلا لمن اجتاز اختبارات صارمة وحصل على شهادة البكالوريوس من إحدى الجامعات التربوية أو من أحد الأقسام التربوية في الجامعات الأخرى. </a:t>
            </a:r>
            <a:endParaRPr lang="fr-FR" dirty="0" smtClean="0"/>
          </a:p>
          <a:p>
            <a:pPr algn="r" rtl="1"/>
            <a:r>
              <a:rPr lang="ar-AE" dirty="0" smtClean="0"/>
              <a:t>وتعد مهنة التعليم من المهن المرغوبة في كوريا نظرا لارتفاع مستوى الأمن الوظيفي ولارتفاع مستوى الدخل النسبي للمعلم مقارنة ببقية المهن الأخرى</a:t>
            </a:r>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377248"/>
            <a:ext cx="8229600" cy="4572032"/>
          </a:xfrm>
        </p:spPr>
        <p:txBody>
          <a:bodyPr/>
          <a:lstStyle/>
          <a:p>
            <a:pPr algn="r" rtl="1">
              <a:buNone/>
            </a:pPr>
            <a:r>
              <a:rPr lang="fr-FR" sz="2800" b="1" dirty="0" smtClean="0">
                <a:cs typeface="Al-Mothnna" pitchFamily="2" charset="-78"/>
              </a:rPr>
              <a:t>       </a:t>
            </a:r>
            <a:endParaRPr lang="fr-FR" sz="2800" dirty="0" smtClean="0">
              <a:cs typeface="Al-Mothnna" pitchFamily="2" charset="-78"/>
            </a:endParaRPr>
          </a:p>
          <a:p>
            <a:pPr lvl="1" algn="r" rtl="1"/>
            <a:r>
              <a:rPr lang="ar-EG" b="1" dirty="0" smtClean="0"/>
              <a:t>رفع مستوى كفاءة التعليم الابتدائي والثانوي  وذلك بالبحث والتطوير في المناهج الدراسية وأساليب التدريس الحديثة , ومن بين مهامه ما يلي:</a:t>
            </a:r>
            <a:endParaRPr lang="fr-FR" dirty="0" smtClean="0"/>
          </a:p>
          <a:p>
            <a:pPr lvl="1" algn="r" rtl="1"/>
            <a:r>
              <a:rPr lang="ar-EG" b="1" dirty="0" smtClean="0"/>
              <a:t>تطوير المعايير القومية للشهادات </a:t>
            </a:r>
            <a:endParaRPr lang="fr-FR" dirty="0" smtClean="0"/>
          </a:p>
          <a:p>
            <a:pPr lvl="1" algn="r" rtl="1"/>
            <a:r>
              <a:rPr lang="ar-EG" b="1" dirty="0" smtClean="0"/>
              <a:t>تقويم التحصيل الدراسي للطالب في جميع  المدارس </a:t>
            </a:r>
            <a:endParaRPr lang="fr-FR" dirty="0" smtClean="0"/>
          </a:p>
          <a:p>
            <a:pPr lvl="1" algn="r" rtl="1"/>
            <a:r>
              <a:rPr lang="ar-EG" b="1" dirty="0" smtClean="0"/>
              <a:t>تطوير نظم وأساليب التقويم </a:t>
            </a:r>
            <a:endParaRPr lang="fr-FR" dirty="0" smtClean="0"/>
          </a:p>
          <a:p>
            <a:pPr lvl="1" algn="r" rtl="1"/>
            <a:r>
              <a:rPr lang="ar-EG" b="1" dirty="0" smtClean="0"/>
              <a:t>تقديم نتائج التقويم ونتاج عملها إلى الوزارة والجهات المختصة </a:t>
            </a:r>
            <a:endParaRPr lang="fr-FR" dirty="0"/>
          </a:p>
        </p:txBody>
      </p:sp>
      <p:sp>
        <p:nvSpPr>
          <p:cNvPr id="4" name="Rectangle 3"/>
          <p:cNvSpPr/>
          <p:nvPr/>
        </p:nvSpPr>
        <p:spPr>
          <a:xfrm>
            <a:off x="1979712" y="764704"/>
            <a:ext cx="4896810" cy="707886"/>
          </a:xfrm>
          <a:prstGeom prst="rect">
            <a:avLst/>
          </a:prstGeom>
        </p:spPr>
        <p:txBody>
          <a:bodyPr wrap="square">
            <a:spAutoFit/>
          </a:bodyPr>
          <a:lstStyle/>
          <a:p>
            <a:r>
              <a:rPr lang="ar-SA" sz="4000" b="1" dirty="0" smtClean="0">
                <a:solidFill>
                  <a:srgbClr val="FF0000"/>
                </a:solidFill>
                <a:cs typeface="Al-Mothnna" pitchFamily="2" charset="-78"/>
              </a:rPr>
              <a:t>المعهد الكوري للمناهج والتقويم</a:t>
            </a:r>
            <a:endParaRPr lang="fr-FR" sz="4000" b="1" dirty="0">
              <a:solidFill>
                <a:srgbClr val="FF00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lstStyle/>
          <a:p>
            <a:pPr rtl="1"/>
            <a:r>
              <a:rPr lang="ar-TN" sz="4000" b="1" dirty="0" smtClean="0">
                <a:solidFill>
                  <a:srgbClr val="FF0000"/>
                </a:solidFill>
                <a:latin typeface="Arabic Typesetting" pitchFamily="66" charset="-78"/>
              </a:rPr>
              <a:t>القراءة </a:t>
            </a:r>
            <a:r>
              <a:rPr lang="ar-TN" sz="4000" b="1" dirty="0" err="1" smtClean="0">
                <a:solidFill>
                  <a:srgbClr val="FF0000"/>
                </a:solidFill>
                <a:latin typeface="Arabic Typesetting" pitchFamily="66" charset="-78"/>
              </a:rPr>
              <a:t>و</a:t>
            </a:r>
            <a:r>
              <a:rPr lang="ar-SA" sz="4000" b="1" dirty="0" smtClean="0">
                <a:solidFill>
                  <a:srgbClr val="FF0000"/>
                </a:solidFill>
                <a:latin typeface="Arabic Typesetting" pitchFamily="66" charset="-78"/>
              </a:rPr>
              <a:t>طرق دعم</a:t>
            </a:r>
            <a:r>
              <a:rPr lang="ar-TN" sz="4000" b="1" dirty="0" smtClean="0">
                <a:solidFill>
                  <a:srgbClr val="FF0000"/>
                </a:solidFill>
                <a:latin typeface="Arabic Typesetting" pitchFamily="66" charset="-78"/>
              </a:rPr>
              <a:t>ها</a:t>
            </a:r>
            <a:r>
              <a:rPr lang="ar-SA" sz="4000" b="1" dirty="0" smtClean="0">
                <a:solidFill>
                  <a:srgbClr val="FF0000"/>
                </a:solidFill>
                <a:latin typeface="Arabic Typesetting" pitchFamily="66" charset="-78"/>
              </a:rPr>
              <a:t> لدى الكوريين</a:t>
            </a:r>
            <a:endParaRPr lang="fr-FR" sz="4000" dirty="0">
              <a:solidFill>
                <a:srgbClr val="FF0000"/>
              </a:solidFill>
              <a:latin typeface="Arabic Typesetting" pitchFamily="66" charset="-78"/>
            </a:endParaRPr>
          </a:p>
        </p:txBody>
      </p:sp>
      <p:sp>
        <p:nvSpPr>
          <p:cNvPr id="3" name="Espace réservé du contenu 2"/>
          <p:cNvSpPr>
            <a:spLocks noGrp="1"/>
          </p:cNvSpPr>
          <p:nvPr>
            <p:ph idx="1"/>
          </p:nvPr>
        </p:nvSpPr>
        <p:spPr>
          <a:xfrm>
            <a:off x="500034" y="1428736"/>
            <a:ext cx="8229600" cy="4929222"/>
          </a:xfrm>
        </p:spPr>
        <p:txBody>
          <a:bodyPr/>
          <a:lstStyle/>
          <a:p>
            <a:pPr algn="r" rtl="1">
              <a:buNone/>
            </a:pPr>
            <a:r>
              <a:rPr lang="fr-FR" sz="2800" b="1" dirty="0" smtClean="0"/>
              <a:t>   </a:t>
            </a:r>
            <a:r>
              <a:rPr lang="ar-SA" sz="2800" b="1" dirty="0" smtClean="0"/>
              <a:t>من الخطط والمشاريع والاستراتيجيات التي تتبعها كوريا في تشجيع القراءة لدى المواطنين بعامة والنشء بصفة خاصة </a:t>
            </a:r>
            <a:r>
              <a:rPr lang="ar-TN" sz="2800" b="1" dirty="0" smtClean="0"/>
              <a:t>نجد </a:t>
            </a:r>
            <a:r>
              <a:rPr lang="ar-SA" sz="2800" b="1" dirty="0" smtClean="0"/>
              <a:t>مايلي</a:t>
            </a:r>
            <a:r>
              <a:rPr lang="fr-FR" sz="2800" b="1" dirty="0" smtClean="0"/>
              <a:t>:</a:t>
            </a:r>
          </a:p>
          <a:p>
            <a:pPr algn="r" rtl="1"/>
            <a:endParaRPr lang="fr-FR" sz="2800" dirty="0" smtClean="0"/>
          </a:p>
          <a:p>
            <a:pPr algn="r" rtl="1"/>
            <a:r>
              <a:rPr lang="fr-FR" sz="2000" b="1" dirty="0" smtClean="0"/>
              <a:t>(1)</a:t>
            </a:r>
            <a:r>
              <a:rPr lang="ar-SA" sz="2000" b="1" u="sng" dirty="0" smtClean="0"/>
              <a:t>قانون دعم صناعة الطباعة والنشر</a:t>
            </a:r>
            <a:r>
              <a:rPr lang="fr-FR" sz="2000" b="1" dirty="0" smtClean="0">
                <a:sym typeface="Symbol"/>
              </a:rPr>
              <a:t></a:t>
            </a:r>
            <a:r>
              <a:rPr lang="fr-FR" sz="2000" b="1" dirty="0" smtClean="0"/>
              <a:t> </a:t>
            </a:r>
            <a:r>
              <a:rPr lang="ar-TN" sz="2000" b="1" dirty="0" smtClean="0">
                <a:sym typeface="Symbol"/>
              </a:rPr>
              <a:t> لتثبيت سعر الكتاب</a:t>
            </a:r>
          </a:p>
          <a:p>
            <a:pPr algn="r" rtl="1"/>
            <a:r>
              <a:rPr lang="ar-TN" sz="2000" b="1" dirty="0" smtClean="0">
                <a:sym typeface="Symbol"/>
              </a:rPr>
              <a:t>(2) </a:t>
            </a:r>
            <a:r>
              <a:rPr lang="ar-SA" sz="2000" b="1" u="sng" dirty="0" smtClean="0"/>
              <a:t>الصندوق الوطني لصناعة الثقافة</a:t>
            </a:r>
            <a:r>
              <a:rPr lang="ar-TN" sz="2000" b="1" u="sng" dirty="0" smtClean="0"/>
              <a:t> </a:t>
            </a:r>
            <a:r>
              <a:rPr lang="fr-FR" sz="2000" b="1" dirty="0" smtClean="0"/>
              <a:t> </a:t>
            </a:r>
            <a:r>
              <a:rPr lang="fr-FR" sz="2000" b="1" dirty="0" smtClean="0">
                <a:sym typeface="Symbol"/>
              </a:rPr>
              <a:t></a:t>
            </a:r>
            <a:r>
              <a:rPr lang="ar-TN" sz="2000" b="1" dirty="0" smtClean="0">
                <a:sym typeface="Symbol"/>
              </a:rPr>
              <a:t>توظيف التّكنولوجيا الرّقميّة...</a:t>
            </a:r>
          </a:p>
          <a:p>
            <a:pPr algn="r" rtl="1"/>
            <a:r>
              <a:rPr lang="ar-TN" sz="2000" b="1" u="sng" dirty="0" smtClean="0"/>
              <a:t>(3) </a:t>
            </a:r>
            <a:r>
              <a:rPr lang="ar-SA" sz="2000" b="1" u="sng" dirty="0" smtClean="0"/>
              <a:t>حركة تشجيع القراءة لدى الشباب</a:t>
            </a:r>
            <a:r>
              <a:rPr lang="ar-TN" sz="2000" b="1" u="sng" dirty="0" smtClean="0"/>
              <a:t> </a:t>
            </a:r>
            <a:r>
              <a:rPr lang="fr-FR" sz="2000" b="1" dirty="0" smtClean="0">
                <a:sym typeface="Symbol"/>
              </a:rPr>
              <a:t></a:t>
            </a:r>
            <a:r>
              <a:rPr lang="ar-TN" sz="2000" b="1" dirty="0" smtClean="0">
                <a:sym typeface="Symbol"/>
              </a:rPr>
              <a:t> توزيع بطاقات انتقاء كتاب اختياري من بين مجموعة محدّدة (169)من الكتب لطلاّب المتوسّطة..</a:t>
            </a:r>
          </a:p>
          <a:p>
            <a:pPr algn="r" rtl="1"/>
            <a:r>
              <a:rPr lang="ar-TN" sz="2000" b="1" dirty="0" smtClean="0">
                <a:sym typeface="Symbol"/>
              </a:rPr>
              <a:t>(4) </a:t>
            </a:r>
            <a:r>
              <a:rPr lang="ar-SA" sz="2000" b="1" u="sng" dirty="0" smtClean="0"/>
              <a:t>معرض كتاب مترو </a:t>
            </a:r>
            <a:r>
              <a:rPr lang="ar-SA" sz="2000" b="1" u="sng" dirty="0" err="1" smtClean="0"/>
              <a:t>الانفاق</a:t>
            </a:r>
            <a:r>
              <a:rPr lang="fr-FR" sz="2000" b="1" u="sng" dirty="0" smtClean="0"/>
              <a:t> </a:t>
            </a:r>
            <a:r>
              <a:rPr lang="ar-TN" sz="2000" b="1" u="sng" dirty="0" smtClean="0"/>
              <a:t> </a:t>
            </a:r>
            <a:r>
              <a:rPr lang="fr-FR" sz="2000" b="1" dirty="0" smtClean="0">
                <a:sym typeface="Symbol"/>
              </a:rPr>
              <a:t></a:t>
            </a:r>
            <a:r>
              <a:rPr lang="ar-TN" sz="2000" b="1" dirty="0" smtClean="0">
                <a:sym typeface="Symbol"/>
              </a:rPr>
              <a:t> القراء لكافّة فئات الشّعب أثناء ركوب المترو...</a:t>
            </a:r>
          </a:p>
          <a:p>
            <a:pPr algn="r" rtl="1"/>
            <a:r>
              <a:rPr lang="ar-TN" sz="2000" b="1" dirty="0" smtClean="0">
                <a:sym typeface="Symbol"/>
              </a:rPr>
              <a:t>(5) </a:t>
            </a:r>
            <a:r>
              <a:rPr lang="ar-SA" sz="2000" b="1" u="sng" dirty="0" err="1" smtClean="0"/>
              <a:t>انشاء</a:t>
            </a:r>
            <a:r>
              <a:rPr lang="ar-SA" sz="2000" b="1" u="sng" dirty="0" smtClean="0"/>
              <a:t> قاعدة موحدة للمكتبات العامة</a:t>
            </a:r>
            <a:r>
              <a:rPr lang="ar-TN" sz="2000" b="1" u="sng" dirty="0" smtClean="0"/>
              <a:t> </a:t>
            </a:r>
            <a:r>
              <a:rPr lang="fr-FR" sz="2000" b="1" dirty="0" smtClean="0">
                <a:sym typeface="Symbol"/>
              </a:rPr>
              <a:t></a:t>
            </a:r>
            <a:r>
              <a:rPr lang="ar-TN" sz="2000" b="1" dirty="0" smtClean="0">
                <a:sym typeface="Symbol"/>
              </a:rPr>
              <a:t> تيسير التعرّف على المحتويات والمستجدّات من كتب ومنشورات وموادّ رقميّة وبصريّة...</a:t>
            </a:r>
          </a:p>
          <a:p>
            <a:pPr algn="r" rtl="1"/>
            <a:r>
              <a:rPr lang="ar-TN" sz="2000" b="1" dirty="0" smtClean="0">
                <a:sym typeface="Symbol"/>
              </a:rPr>
              <a:t>(6) </a:t>
            </a:r>
            <a:r>
              <a:rPr lang="ar-TN" sz="2000" b="1" u="sng" dirty="0" smtClean="0">
                <a:sym typeface="Symbol"/>
              </a:rPr>
              <a:t>إنشاء وتطوير مكتبات رقميّة.. </a:t>
            </a:r>
            <a:r>
              <a:rPr lang="fr-FR" sz="2000" b="1" dirty="0" smtClean="0">
                <a:sym typeface="Symbol"/>
              </a:rPr>
              <a:t></a:t>
            </a:r>
            <a:r>
              <a:rPr lang="ar-TN" sz="2000" b="1" dirty="0" smtClean="0">
                <a:sym typeface="Symbol"/>
              </a:rPr>
              <a:t> تطوير وتوجيه القراءة عبر شبكة </a:t>
            </a:r>
            <a:r>
              <a:rPr lang="ar-TN" sz="2000" b="1" dirty="0" err="1" smtClean="0">
                <a:sym typeface="Symbol"/>
              </a:rPr>
              <a:t>الانترنات</a:t>
            </a:r>
            <a:r>
              <a:rPr lang="ar-TN" sz="2000" b="1" dirty="0" smtClean="0">
                <a:sym typeface="Symbol"/>
              </a:rPr>
              <a:t>...</a:t>
            </a:r>
            <a:endParaRPr lang="fr-FR" sz="2000"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2924944"/>
            <a:ext cx="8229600" cy="2857520"/>
          </a:xfrm>
        </p:spPr>
        <p:txBody>
          <a:bodyPr/>
          <a:lstStyle/>
          <a:p>
            <a:pPr algn="ctr" rtl="1"/>
            <a:r>
              <a:rPr lang="ar-TN" sz="4000" dirty="0" smtClean="0"/>
              <a:t>لا يمكن للملاحظ الموضوعي </a:t>
            </a:r>
            <a:r>
              <a:rPr lang="ar-TN" sz="4000" dirty="0" err="1" smtClean="0"/>
              <a:t>ان</a:t>
            </a:r>
            <a:r>
              <a:rPr lang="ar-TN" sz="4000" dirty="0" smtClean="0"/>
              <a:t> ينكر وجود جملة من التّوجّهات والقواسم المشتركة  التّي  طبعت النّظام التّربوي التّونسي في العهدين </a:t>
            </a:r>
            <a:r>
              <a:rPr lang="ar-TN" sz="4000" dirty="0" err="1" smtClean="0"/>
              <a:t>البورقيبي</a:t>
            </a:r>
            <a:r>
              <a:rPr lang="ar-TN" sz="4000" dirty="0" smtClean="0"/>
              <a:t> </a:t>
            </a:r>
            <a:r>
              <a:rPr lang="ar-TN" sz="4000" dirty="0" err="1" smtClean="0"/>
              <a:t>والنّوفمبري</a:t>
            </a:r>
            <a:endParaRPr lang="fr-FR" sz="4000" dirty="0" smtClean="0"/>
          </a:p>
          <a:p>
            <a:pPr algn="r" rtl="1"/>
            <a:endParaRPr lang="fr-FR" dirty="0"/>
          </a:p>
        </p:txBody>
      </p:sp>
      <p:sp>
        <p:nvSpPr>
          <p:cNvPr id="4" name="Rectangle 3"/>
          <p:cNvSpPr/>
          <p:nvPr/>
        </p:nvSpPr>
        <p:spPr>
          <a:xfrm>
            <a:off x="899592" y="1484784"/>
            <a:ext cx="542928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TN" sz="5400" b="1" cap="none" spc="0" dirty="0" smtClean="0">
                <a:ln w="11430"/>
                <a:solidFill>
                  <a:srgbClr val="FF0000"/>
                </a:solidFill>
                <a:effectLst>
                  <a:outerShdw blurRad="50800" dist="39000" dir="5460000" algn="tl">
                    <a:srgbClr val="000000">
                      <a:alpha val="38000"/>
                    </a:srgbClr>
                  </a:outerShdw>
                </a:effectLst>
              </a:rPr>
              <a:t>مـــلاحظـــــة</a:t>
            </a:r>
            <a:endParaRPr lang="fr-FR" sz="5400" b="1" cap="none" spc="0" dirty="0">
              <a:ln w="11430"/>
              <a:solidFill>
                <a:srgbClr val="FF0000"/>
              </a:solidFill>
              <a:effectLst>
                <a:outerShdw blurRad="50800" dist="39000" dir="5460000" algn="tl">
                  <a:srgbClr val="000000">
                    <a:alpha val="38000"/>
                  </a:srgbClr>
                </a:outerShdw>
              </a:effectLst>
            </a:endParaRPr>
          </a:p>
        </p:txBody>
      </p:sp>
      <p:pic>
        <p:nvPicPr>
          <p:cNvPr id="64514" name="Picture 2" descr="http://www.speednight.ch/image/info.png"/>
          <p:cNvPicPr>
            <a:picLocks noChangeAspect="1" noChangeArrowheads="1"/>
          </p:cNvPicPr>
          <p:nvPr/>
        </p:nvPicPr>
        <p:blipFill>
          <a:blip r:embed="rId2" cstate="print"/>
          <a:srcRect/>
          <a:stretch>
            <a:fillRect/>
          </a:stretch>
        </p:blipFill>
        <p:spPr bwMode="auto">
          <a:xfrm>
            <a:off x="5580112" y="1124744"/>
            <a:ext cx="1656184" cy="16561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4514"/>
                                        </p:tgtEl>
                                      </p:cBhvr>
                                    </p:animEffect>
                                    <p:animScale>
                                      <p:cBhvr>
                                        <p:cTn id="7" dur="250" autoRev="1" fill="hold"/>
                                        <p:tgtEl>
                                          <p:spTgt spid="645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4" descr="daily1_589324.jpg"/>
          <p:cNvPicPr>
            <a:picLocks noChangeAspect="1"/>
          </p:cNvPicPr>
          <p:nvPr/>
        </p:nvPicPr>
        <p:blipFill>
          <a:blip r:embed="rId2" cstate="print"/>
          <a:stretch>
            <a:fillRect/>
          </a:stretch>
        </p:blipFill>
        <p:spPr bwMode="gray">
          <a:xfrm>
            <a:off x="357158" y="2143116"/>
            <a:ext cx="3262314" cy="2928958"/>
          </a:xfrm>
          <a:prstGeom prst="rect">
            <a:avLst/>
          </a:prstGeom>
          <a:noFill/>
          <a:ln w="9525">
            <a:noFill/>
            <a:miter lim="800000"/>
            <a:headEnd/>
            <a:tailEnd/>
          </a:ln>
        </p:spPr>
      </p:pic>
      <p:sp>
        <p:nvSpPr>
          <p:cNvPr id="5" name="Rectangle 4"/>
          <p:cNvSpPr/>
          <p:nvPr/>
        </p:nvSpPr>
        <p:spPr>
          <a:xfrm>
            <a:off x="1142976" y="428604"/>
            <a:ext cx="5786478" cy="923330"/>
          </a:xfrm>
          <a:prstGeom prst="rect">
            <a:avLst/>
          </a:prstGeom>
          <a:solidFill>
            <a:srgbClr val="92D050"/>
          </a:solid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TN" sz="5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Mothnna" pitchFamily="2" charset="-78"/>
              </a:rPr>
              <a:t>سنغـــــــافـــورة</a:t>
            </a:r>
            <a:endParaRPr lang="fr-FR" sz="54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Mothnna" pitchFamily="2" charset="-78"/>
            </a:endParaRPr>
          </a:p>
        </p:txBody>
      </p:sp>
      <p:sp>
        <p:nvSpPr>
          <p:cNvPr id="6" name="Rectangle 5"/>
          <p:cNvSpPr/>
          <p:nvPr/>
        </p:nvSpPr>
        <p:spPr>
          <a:xfrm>
            <a:off x="3857620" y="1428736"/>
            <a:ext cx="4857784" cy="4832092"/>
          </a:xfrm>
          <a:prstGeom prst="rect">
            <a:avLst/>
          </a:prstGeom>
        </p:spPr>
        <p:txBody>
          <a:bodyPr wrap="square">
            <a:spAutoFit/>
          </a:bodyPr>
          <a:lstStyle/>
          <a:p>
            <a:pPr algn="r" rtl="1"/>
            <a:r>
              <a:rPr lang="ar-SA" sz="2800" smtClean="0"/>
              <a:t>نوهت صحيفة (</a:t>
            </a:r>
            <a:r>
              <a:rPr lang="fr-FR" sz="2800" smtClean="0"/>
              <a:t>Asian Wall Street Journal</a:t>
            </a:r>
            <a:r>
              <a:rPr lang="ar-SA" sz="2800" smtClean="0"/>
              <a:t>)، في تقريرها الاقتصادي الاستطلاعي الآسيوي للفترة 1997-1998 بأن</a:t>
            </a:r>
            <a:r>
              <a:rPr lang="ar-SA" sz="2800" b="1" smtClean="0"/>
              <a:t>: ((</a:t>
            </a:r>
            <a:r>
              <a:rPr lang="ar-SA" sz="2800" b="1" u="sng" smtClean="0"/>
              <a:t>الكفاح طويل الأمد من أجل النجاح الاقتصادي سيكون في حلبة الفصل المدرسي أكثر منه في سوق </a:t>
            </a:r>
            <a:r>
              <a:rPr lang="ar-SA" sz="2800" b="1" u="sng" smtClean="0"/>
              <a:t>العملات</a:t>
            </a:r>
            <a:r>
              <a:rPr lang="ar-SA" sz="2800" b="1" smtClean="0"/>
              <a:t>))</a:t>
            </a:r>
            <a:endParaRPr lang="ar-TN" sz="2800" b="1" smtClean="0"/>
          </a:p>
          <a:p>
            <a:pPr algn="r" rtl="1"/>
            <a:r>
              <a:rPr lang="ar-SA" sz="2800" u="sng" smtClean="0"/>
              <a:t>سمة </a:t>
            </a:r>
            <a:r>
              <a:rPr lang="ar-SA" sz="2800" u="sng" smtClean="0"/>
              <a:t>هذا العصر إذاً هي أن </a:t>
            </a:r>
            <a:r>
              <a:rPr lang="ar-SA" sz="2800" b="1" u="sng" smtClean="0">
                <a:solidFill>
                  <a:srgbClr val="D7431B"/>
                </a:solidFill>
              </a:rPr>
              <a:t>"البقاء للأذكى</a:t>
            </a:r>
            <a:r>
              <a:rPr lang="ar-SA" sz="2800" b="1" smtClean="0">
                <a:solidFill>
                  <a:srgbClr val="D7431B"/>
                </a:solidFill>
              </a:rPr>
              <a:t>"</a:t>
            </a:r>
            <a:r>
              <a:rPr lang="ar-SA" sz="2800" smtClean="0"/>
              <a:t>، </a:t>
            </a:r>
            <a:r>
              <a:rPr lang="ar-SA" sz="2800" b="1" smtClean="0"/>
              <a:t>ويعتبر التعليم في العديد من دول العالم أولوية قصوى</a:t>
            </a:r>
            <a:r>
              <a:rPr lang="ar-SA" sz="2800" smtClean="0"/>
              <a:t>، أو أنه في طريقه إلى أن يصير كذلك.</a:t>
            </a:r>
            <a:endParaRPr lang="fr-FR"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428736"/>
            <a:ext cx="8229600" cy="5786478"/>
          </a:xfrm>
        </p:spPr>
        <p:txBody>
          <a:bodyPr/>
          <a:lstStyle/>
          <a:p>
            <a:pPr algn="r" rtl="1">
              <a:buBlip>
                <a:blip r:embed="rId2"/>
              </a:buBlip>
            </a:pPr>
            <a:r>
              <a:rPr lang="ar-TN" sz="2800" b="1" smtClean="0">
                <a:cs typeface="+mj-cs"/>
              </a:rPr>
              <a:t>سنغــــافورة  </a:t>
            </a:r>
            <a:r>
              <a:rPr lang="ar-SA" sz="2800" b="1" smtClean="0">
                <a:cs typeface="+mj-cs"/>
              </a:rPr>
              <a:t>هي جمهورية تقع على جزيرة في جنوب شرقي آسيا، عند الطرف الجنوبي من شبه جزيرة ملايو، ويفصلها عن ماليزيا مضيق جوهور وعن جزر رياو الاندونيسة مضيق سنغافورة. </a:t>
            </a:r>
            <a:endParaRPr lang="ar-TN" sz="2800" b="1" smtClean="0">
              <a:cs typeface="+mj-cs"/>
            </a:endParaRPr>
          </a:p>
          <a:p>
            <a:pPr algn="r" rtl="1">
              <a:buNone/>
            </a:pPr>
            <a:endParaRPr lang="ar-TN" sz="2800" b="1" smtClean="0">
              <a:cs typeface="+mj-cs"/>
            </a:endParaRPr>
          </a:p>
          <a:p>
            <a:pPr algn="r" rtl="1">
              <a:buBlip>
                <a:blip r:embed="rId2"/>
              </a:buBlip>
            </a:pPr>
            <a:r>
              <a:rPr lang="ar-TN" sz="2800" b="1" smtClean="0">
                <a:cs typeface="+mj-cs"/>
              </a:rPr>
              <a:t>  </a:t>
            </a:r>
            <a:r>
              <a:rPr lang="ar-SA" sz="2800" b="1" smtClean="0">
                <a:cs typeface="+mj-cs"/>
              </a:rPr>
              <a:t>لسنغافورة تاريخ حافل بالمهاجرين. ف</a:t>
            </a:r>
            <a:r>
              <a:rPr lang="ar-TN" sz="2800" b="1" smtClean="0">
                <a:cs typeface="+mj-cs"/>
              </a:rPr>
              <a:t>عدد </a:t>
            </a:r>
            <a:r>
              <a:rPr lang="ar-SA" sz="2800" b="1" smtClean="0">
                <a:cs typeface="+mj-cs"/>
              </a:rPr>
              <a:t>سك</a:t>
            </a:r>
            <a:r>
              <a:rPr lang="ar-TN" sz="2800" b="1" smtClean="0">
                <a:cs typeface="+mj-cs"/>
              </a:rPr>
              <a:t>ّ</a:t>
            </a:r>
            <a:r>
              <a:rPr lang="ar-SA" sz="2800" b="1" smtClean="0">
                <a:cs typeface="+mj-cs"/>
              </a:rPr>
              <a:t>انها الذي يصل تعداده إلى خمسة ملايين،هو خليط من الصينيين والملاويين والهنود و</a:t>
            </a:r>
            <a:r>
              <a:rPr lang="ar-TN" sz="2800" b="1" smtClean="0">
                <a:cs typeface="+mj-cs"/>
              </a:rPr>
              <a:t>آ</a:t>
            </a:r>
            <a:r>
              <a:rPr lang="ar-SA" sz="2800" b="1" smtClean="0">
                <a:cs typeface="+mj-cs"/>
              </a:rPr>
              <a:t>سيويين من ثقافات مختلفة والقوقازيين</a:t>
            </a:r>
            <a:r>
              <a:rPr lang="ar-TN" sz="2800" b="1" smtClean="0">
                <a:cs typeface="+mj-cs"/>
              </a:rPr>
              <a:t>...</a:t>
            </a:r>
            <a:r>
              <a:rPr lang="ar-SA" sz="2800" b="1" smtClean="0">
                <a:cs typeface="+mj-cs"/>
              </a:rPr>
              <a:t/>
            </a:r>
            <a:br>
              <a:rPr lang="ar-SA" sz="2800" b="1" smtClean="0">
                <a:cs typeface="+mj-cs"/>
              </a:rPr>
            </a:br>
            <a:r>
              <a:rPr lang="ar-TN" sz="2800" b="1" smtClean="0">
                <a:cs typeface="+mj-cs"/>
              </a:rPr>
              <a:t>       *</a:t>
            </a:r>
            <a:r>
              <a:rPr lang="ar-SA" sz="2800" b="1" smtClean="0">
                <a:cs typeface="+mj-cs"/>
              </a:rPr>
              <a:t> 42% من سكان الجزيرة هم من الاجانب الوافدين للعمل أو للدراسة.</a:t>
            </a:r>
            <a:br>
              <a:rPr lang="ar-SA" sz="2800" b="1" smtClean="0">
                <a:cs typeface="+mj-cs"/>
              </a:rPr>
            </a:br>
            <a:r>
              <a:rPr lang="ar-TN" sz="2800" b="1" smtClean="0">
                <a:cs typeface="+mj-cs"/>
              </a:rPr>
              <a:t>       *</a:t>
            </a:r>
            <a:r>
              <a:rPr lang="ar-SA" sz="2800" b="1" smtClean="0">
                <a:cs typeface="+mj-cs"/>
              </a:rPr>
              <a:t> وتعتبر سنغافورة ثاني دولة في العالم من ناحية الكثافة السكانية بعد موناكو</a:t>
            </a:r>
            <a:r>
              <a:rPr lang="ar-TN" sz="2800" b="1" smtClean="0">
                <a:cs typeface="+mj-cs"/>
              </a:rPr>
              <a:t>..</a:t>
            </a:r>
            <a:endParaRPr lang="fr-FR" sz="2800" b="1">
              <a:cs typeface="+mj-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1736" y="571488"/>
            <a:ext cx="3786214" cy="1143000"/>
          </a:xfrm>
          <a:solidFill>
            <a:srgbClr val="92D050"/>
          </a:solidFill>
        </p:spPr>
        <p:txBody>
          <a:bodyPr/>
          <a:lstStyle/>
          <a:p>
            <a:r>
              <a:rPr lang="ar-TN" smtClean="0">
                <a:solidFill>
                  <a:schemeClr val="accent6">
                    <a:lumMod val="50000"/>
                  </a:schemeClr>
                </a:solidFill>
                <a:cs typeface="Al-Mothnna" pitchFamily="2" charset="-78"/>
              </a:rPr>
              <a:t>تميّز وتفوّق</a:t>
            </a:r>
            <a:endParaRPr lang="fr-FR">
              <a:solidFill>
                <a:schemeClr val="accent6">
                  <a:lumMod val="50000"/>
                </a:schemeClr>
              </a:solidFill>
              <a:cs typeface="Al-Mothnna" pitchFamily="2" charset="-78"/>
            </a:endParaRPr>
          </a:p>
        </p:txBody>
      </p:sp>
      <p:sp>
        <p:nvSpPr>
          <p:cNvPr id="3" name="Espace réservé du contenu 2"/>
          <p:cNvSpPr>
            <a:spLocks noGrp="1"/>
          </p:cNvSpPr>
          <p:nvPr>
            <p:ph idx="1"/>
          </p:nvPr>
        </p:nvSpPr>
        <p:spPr>
          <a:xfrm>
            <a:off x="467544" y="1831995"/>
            <a:ext cx="8229600" cy="4525963"/>
          </a:xfrm>
        </p:spPr>
        <p:txBody>
          <a:bodyPr/>
          <a:lstStyle/>
          <a:p>
            <a:pPr algn="r" rtl="1"/>
            <a:r>
              <a:rPr lang="fr-FR" smtClean="0">
                <a:latin typeface="Times New Roman" pitchFamily="18" charset="0"/>
                <a:cs typeface="Times New Roman" pitchFamily="18" charset="0"/>
              </a:rPr>
              <a:t>يقول الكاتب الأميركي الشهير توماس فريدمان</a:t>
            </a:r>
            <a:r>
              <a:rPr lang="fr-FR" smtClean="0"/>
              <a:t>: </a:t>
            </a:r>
            <a:r>
              <a:rPr lang="ar-TN" smtClean="0"/>
              <a:t>(</a:t>
            </a:r>
            <a:r>
              <a:rPr lang="fr-FR" u="sng" smtClean="0">
                <a:latin typeface="+mj-lt"/>
                <a:cs typeface="Arial" pitchFamily="34" charset="0"/>
              </a:rPr>
              <a:t>لا تكتفي سنغافورة بالتفوق على جاراتها الآسيويات فحسب، بل تشعر بأن عليها أن تتفوق على أي مكان، حتى علينا نحن في الولايات المتحدة، والرسالة التي تبعث بها هذه الدولة إلينا هي أنها لا تسابقنا باتجاه الهبوط إلى سفح الجبل، بل باتجاه القمة</a:t>
            </a:r>
            <a:r>
              <a:rPr lang="ar-TN" smtClean="0"/>
              <a:t>)</a:t>
            </a:r>
            <a:r>
              <a:rPr lang="fr-FR" smtClean="0"/>
              <a:t>.</a:t>
            </a:r>
            <a:endParaRPr lang="ar-TN" smtClean="0"/>
          </a:p>
          <a:p>
            <a:pPr algn="r" rtl="1"/>
            <a:endParaRPr lang="fr-F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571472" y="1785926"/>
          <a:ext cx="8229600" cy="3722878"/>
        </p:xfrm>
        <a:graphic>
          <a:graphicData uri="http://schemas.openxmlformats.org/drawingml/2006/table">
            <a:tbl>
              <a:tblPr firstRow="1" bandRow="1">
                <a:tableStyleId>{5C22544A-7EE6-4342-B048-85BDC9FD1C3A}</a:tableStyleId>
              </a:tblPr>
              <a:tblGrid>
                <a:gridCol w="471462"/>
                <a:gridCol w="1714512"/>
                <a:gridCol w="557226"/>
                <a:gridCol w="442906"/>
                <a:gridCol w="1785950"/>
                <a:gridCol w="514344"/>
                <a:gridCol w="485788"/>
                <a:gridCol w="1714512"/>
                <a:gridCol w="542900"/>
              </a:tblGrid>
              <a:tr h="370840">
                <a:tc gridSpan="3">
                  <a:txBody>
                    <a:bodyPr/>
                    <a:lstStyle/>
                    <a:p>
                      <a:pPr algn="ctr">
                        <a:lnSpc>
                          <a:spcPct val="150000"/>
                        </a:lnSpc>
                      </a:pPr>
                      <a:r>
                        <a:rPr lang="en-US" sz="1800" b="1" kern="1200" smtClean="0">
                          <a:solidFill>
                            <a:srgbClr val="111A6B"/>
                          </a:solidFill>
                          <a:latin typeface="+mn-lt"/>
                          <a:ea typeface="+mn-ea"/>
                          <a:cs typeface="+mn-cs"/>
                        </a:rPr>
                        <a:t>Mathématiques</a:t>
                      </a:r>
                      <a:endParaRPr lang="fr-FR">
                        <a:solidFill>
                          <a:srgbClr val="111A6B"/>
                        </a:solidFill>
                      </a:endParaRPr>
                    </a:p>
                  </a:txBody>
                  <a:tcPr>
                    <a:solidFill>
                      <a:srgbClr val="E2DE32"/>
                    </a:solidFill>
                  </a:tcPr>
                </a:tc>
                <a:tc hMerge="1">
                  <a:txBody>
                    <a:bodyPr/>
                    <a:lstStyle/>
                    <a:p>
                      <a:endParaRPr lang="fr-FR"/>
                    </a:p>
                  </a:txBody>
                  <a:tcPr/>
                </a:tc>
                <a:tc hMerge="1">
                  <a:txBody>
                    <a:bodyPr/>
                    <a:lstStyle/>
                    <a:p>
                      <a:endParaRPr lang="fr-FR"/>
                    </a:p>
                  </a:txBody>
                  <a:tcPr/>
                </a:tc>
                <a:tc gridSpan="3">
                  <a:txBody>
                    <a:bodyPr/>
                    <a:lstStyle/>
                    <a:p>
                      <a:pPr algn="ctr">
                        <a:lnSpc>
                          <a:spcPct val="150000"/>
                        </a:lnSpc>
                      </a:pPr>
                      <a:r>
                        <a:rPr lang="en-US" sz="1800" b="1" kern="1200" smtClean="0">
                          <a:solidFill>
                            <a:srgbClr val="111A6B"/>
                          </a:solidFill>
                          <a:latin typeface="+mn-lt"/>
                          <a:ea typeface="+mn-ea"/>
                          <a:cs typeface="+mn-cs"/>
                        </a:rPr>
                        <a:t>Sciences</a:t>
                      </a:r>
                      <a:endParaRPr lang="fr-FR">
                        <a:solidFill>
                          <a:srgbClr val="111A6B"/>
                        </a:solidFill>
                      </a:endParaRPr>
                    </a:p>
                  </a:txBody>
                  <a:tcPr>
                    <a:solidFill>
                      <a:srgbClr val="E2DE32"/>
                    </a:solidFill>
                  </a:tcPr>
                </a:tc>
                <a:tc hMerge="1">
                  <a:txBody>
                    <a:bodyPr/>
                    <a:lstStyle/>
                    <a:p>
                      <a:endParaRPr lang="fr-FR"/>
                    </a:p>
                  </a:txBody>
                  <a:tcPr/>
                </a:tc>
                <a:tc hMerge="1">
                  <a:txBody>
                    <a:bodyPr/>
                    <a:lstStyle/>
                    <a:p>
                      <a:endParaRPr lang="fr-FR"/>
                    </a:p>
                  </a:txBody>
                  <a:tcPr/>
                </a:tc>
                <a:tc gridSpan="3">
                  <a:txBody>
                    <a:bodyPr/>
                    <a:lstStyle/>
                    <a:p>
                      <a:pPr algn="ctr">
                        <a:lnSpc>
                          <a:spcPct val="150000"/>
                        </a:lnSpc>
                      </a:pPr>
                      <a:r>
                        <a:rPr lang="en-US" sz="1800" b="1" kern="1200" smtClean="0">
                          <a:solidFill>
                            <a:srgbClr val="111A6B"/>
                          </a:solidFill>
                          <a:latin typeface="+mn-lt"/>
                          <a:ea typeface="+mn-ea"/>
                          <a:cs typeface="+mn-cs"/>
                        </a:rPr>
                        <a:t>Lecture</a:t>
                      </a:r>
                      <a:endParaRPr lang="fr-FR">
                        <a:solidFill>
                          <a:srgbClr val="111A6B"/>
                        </a:solidFill>
                      </a:endParaRPr>
                    </a:p>
                  </a:txBody>
                  <a:tcPr>
                    <a:solidFill>
                      <a:srgbClr val="E2DE32"/>
                    </a:solidFill>
                  </a:tcPr>
                </a:tc>
                <a:tc hMerge="1">
                  <a:txBody>
                    <a:bodyPr/>
                    <a:lstStyle/>
                    <a:p>
                      <a:endParaRPr lang="fr-FR"/>
                    </a:p>
                  </a:txBody>
                  <a:tcPr/>
                </a:tc>
                <a:tc hMerge="1">
                  <a:txBody>
                    <a:bodyPr/>
                    <a:lstStyle/>
                    <a:p>
                      <a:endParaRPr lang="fr-FR"/>
                    </a:p>
                  </a:txBody>
                  <a:tcPr/>
                </a:tc>
              </a:tr>
              <a:tr h="370840">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1.</a:t>
                      </a:r>
                      <a:endParaRPr lang="fr-FR" sz="1100">
                        <a:latin typeface="Cambria"/>
                        <a:ea typeface="Times New Roman"/>
                        <a:cs typeface="Times New Roman"/>
                      </a:endParaRPr>
                    </a:p>
                  </a:txBody>
                  <a:tcPr marL="9525" marR="9525" marT="9525" marB="9525" anchor="ctr"/>
                </a:tc>
                <a:tc>
                  <a:txBody>
                    <a:bodyPr/>
                    <a:lstStyle/>
                    <a:p>
                      <a:pPr algn="l">
                        <a:lnSpc>
                          <a:spcPct val="150000"/>
                        </a:lnSpc>
                        <a:spcAft>
                          <a:spcPts val="1000"/>
                        </a:spcAft>
                      </a:pPr>
                      <a:r>
                        <a:rPr lang="en-US" sz="1600" b="0" u="sng">
                          <a:ln>
                            <a:solidFill>
                              <a:schemeClr val="tx1"/>
                            </a:solidFill>
                          </a:ln>
                          <a:solidFill>
                            <a:schemeClr val="tx2"/>
                          </a:solidFill>
                          <a:latin typeface="Cambria"/>
                          <a:ea typeface="Times New Roman"/>
                          <a:cs typeface="Times New Roman"/>
                          <a:hlinkClick r:id="rId2" tooltip="Shanghai"/>
                        </a:rPr>
                        <a:t>Shanghai</a:t>
                      </a:r>
                      <a:r>
                        <a:rPr lang="en-US" sz="1600" b="0">
                          <a:ln>
                            <a:solidFill>
                              <a:schemeClr val="tx1"/>
                            </a:solidFill>
                          </a:ln>
                          <a:solidFill>
                            <a:schemeClr val="tx2"/>
                          </a:solidFill>
                          <a:latin typeface="Cambria"/>
                          <a:ea typeface="Times New Roman"/>
                          <a:cs typeface="Times New Roman"/>
                        </a:rPr>
                        <a:t>, </a:t>
                      </a:r>
                      <a:r>
                        <a:rPr lang="en-US" sz="1600" b="0" u="sng">
                          <a:ln>
                            <a:solidFill>
                              <a:schemeClr val="tx1"/>
                            </a:solidFill>
                          </a:ln>
                          <a:solidFill>
                            <a:schemeClr val="tx2"/>
                          </a:solidFill>
                          <a:latin typeface="Cambria"/>
                          <a:ea typeface="Times New Roman"/>
                          <a:cs typeface="Times New Roman"/>
                          <a:hlinkClick r:id="rId3" tooltip="Chine"/>
                        </a:rPr>
                        <a:t>Chine</a:t>
                      </a:r>
                      <a:endParaRPr lang="en-US" sz="1600" b="0">
                        <a:ln>
                          <a:solidFill>
                            <a:schemeClr val="tx1"/>
                          </a:solidFill>
                        </a:ln>
                        <a:solidFill>
                          <a:schemeClr val="tx2"/>
                        </a:solidFill>
                        <a:latin typeface="Cambria"/>
                        <a:ea typeface="Times New Roman"/>
                        <a:cs typeface="Times New Roman"/>
                      </a:endParaRPr>
                    </a:p>
                  </a:txBody>
                  <a:tcPr marL="9525" marR="9525" marT="9525" marB="9525" anchor="ctr"/>
                </a:tc>
                <a:tc>
                  <a:txBody>
                    <a:bodyPr/>
                    <a:lstStyle/>
                    <a:p>
                      <a:pPr>
                        <a:lnSpc>
                          <a:spcPct val="150000"/>
                        </a:lnSpc>
                      </a:pPr>
                      <a:endParaRPr lang="fr-FR"/>
                    </a:p>
                  </a:txBody>
                  <a:tcPr/>
                </a:tc>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1.</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Shanghai, </a:t>
                      </a:r>
                      <a:r>
                        <a:rPr lang="en-US" sz="1600" b="0" u="sng" kern="1200">
                          <a:ln>
                            <a:solidFill>
                              <a:schemeClr val="tx1"/>
                            </a:solidFill>
                          </a:ln>
                          <a:solidFill>
                            <a:schemeClr val="tx2"/>
                          </a:solidFill>
                          <a:latin typeface="Cambria"/>
                          <a:ea typeface="Times New Roman"/>
                          <a:cs typeface="Times New Roman"/>
                          <a:hlinkClick r:id="rId3" tooltip="Chine"/>
                        </a:rPr>
                        <a:t>Chine</a:t>
                      </a:r>
                      <a:endParaRPr lang="en-US"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1.</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Shanghai, </a:t>
                      </a:r>
                      <a:r>
                        <a:rPr lang="en-US" sz="1600" b="0" u="sng" kern="1200">
                          <a:ln>
                            <a:solidFill>
                              <a:schemeClr val="tx1"/>
                            </a:solidFill>
                          </a:ln>
                          <a:solidFill>
                            <a:schemeClr val="tx2"/>
                          </a:solidFill>
                          <a:latin typeface="Cambria"/>
                          <a:ea typeface="Times New Roman"/>
                          <a:cs typeface="Times New Roman"/>
                          <a:hlinkClick r:id="rId3" tooltip="Chine"/>
                        </a:rPr>
                        <a:t>Chine</a:t>
                      </a:r>
                      <a:endParaRPr lang="en-US"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r>
              <a:tr h="370840">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2.</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4" tooltip="Singapour"/>
                        </a:rPr>
                        <a:t>Singapour</a:t>
                      </a:r>
                      <a:endParaRPr lang="en-US"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solidFill>
                      <a:srgbClr val="92D050"/>
                    </a:solidFill>
                  </a:tcPr>
                </a:tc>
                <a:tc>
                  <a:txBody>
                    <a:bodyPr/>
                    <a:lstStyle/>
                    <a:p>
                      <a:pPr>
                        <a:lnSpc>
                          <a:spcPct val="150000"/>
                        </a:lnSpc>
                      </a:pPr>
                      <a:endParaRPr lang="fr-FR"/>
                    </a:p>
                  </a:txBody>
                  <a:tcPr/>
                </a:tc>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2.</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5" tooltip="Finlande"/>
                        </a:rPr>
                        <a:t>Finlande</a:t>
                      </a:r>
                      <a:endParaRPr lang="fr-FR"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2.</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6" tooltip="Corée du Sud"/>
                        </a:rPr>
                        <a:t>Corée du Sud</a:t>
                      </a:r>
                      <a:endParaRPr lang="fr-FR"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r>
              <a:tr h="370840">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3.</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7" tooltip="Hong Kong"/>
                        </a:rPr>
                        <a:t>Hong Kong</a:t>
                      </a: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3" tooltip="Chine"/>
                        </a:rPr>
                        <a:t>Chine</a:t>
                      </a:r>
                      <a:endParaRPr lang="fr-FR"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3.</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7" tooltip="Hong Kong"/>
                        </a:rPr>
                        <a:t>Hong Kong</a:t>
                      </a: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3" tooltip="Chine"/>
                        </a:rPr>
                        <a:t>Chine</a:t>
                      </a:r>
                      <a:endParaRPr lang="fr-FR"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3.</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5" tooltip="Finlande"/>
                        </a:rPr>
                        <a:t>Finlande</a:t>
                      </a:r>
                      <a:endParaRPr lang="fr-FR"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r>
              <a:tr h="370840">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4.</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6" tooltip="Corée du Sud"/>
                        </a:rPr>
                        <a:t>Corée du Sud</a:t>
                      </a:r>
                      <a:endParaRPr lang="fr-FR"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4.</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4" tooltip="Singapour"/>
                        </a:rPr>
                        <a:t>Singapour</a:t>
                      </a:r>
                      <a:endParaRPr lang="en-US"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solidFill>
                      <a:srgbClr val="92D050"/>
                    </a:solidFill>
                  </a:tcPr>
                </a:tc>
                <a:tc>
                  <a:txBody>
                    <a:bodyPr/>
                    <a:lstStyle/>
                    <a:p>
                      <a:pPr>
                        <a:lnSpc>
                          <a:spcPct val="150000"/>
                        </a:lnSpc>
                      </a:pPr>
                      <a:endParaRPr lang="fr-FR"/>
                    </a:p>
                  </a:txBody>
                  <a:tcPr/>
                </a:tc>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4.</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7" tooltip="Hong Kong"/>
                        </a:rPr>
                        <a:t>Hong Kong</a:t>
                      </a: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3" tooltip="Chine"/>
                        </a:rPr>
                        <a:t>Chine</a:t>
                      </a:r>
                      <a:endParaRPr lang="fr-FR"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r>
              <a:tr h="370840">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5.</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8" tooltip="République de Chine (Taïwan)"/>
                        </a:rPr>
                        <a:t>République de Chine (Taïwan)</a:t>
                      </a:r>
                      <a:endParaRPr lang="fr-FR"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5.</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9" tooltip="Japon"/>
                        </a:rPr>
                        <a:t>Japon</a:t>
                      </a:r>
                      <a:endParaRPr lang="fr-FR"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c>
                  <a:txBody>
                    <a:bodyPr/>
                    <a:lstStyle/>
                    <a:p>
                      <a:pPr marL="342900" indent="-342900" algn="ctr">
                        <a:lnSpc>
                          <a:spcPct val="150000"/>
                        </a:lnSpc>
                        <a:spcAft>
                          <a:spcPts val="1000"/>
                        </a:spcAft>
                        <a:buFont typeface="+mj-lt"/>
                        <a:buNone/>
                      </a:pPr>
                      <a:r>
                        <a:rPr lang="en-US" sz="1400" smtClean="0">
                          <a:latin typeface="Cambria"/>
                          <a:ea typeface="Times New Roman"/>
                          <a:cs typeface="Times New Roman"/>
                        </a:rPr>
                        <a:t>5.</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4" tooltip="Singapour"/>
                        </a:rPr>
                        <a:t>Singapour</a:t>
                      </a:r>
                      <a:endParaRPr lang="en-US"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solidFill>
                      <a:srgbClr val="92D050"/>
                    </a:solidFill>
                  </a:tcPr>
                </a:tc>
                <a:tc>
                  <a:txBody>
                    <a:bodyPr/>
                    <a:lstStyle/>
                    <a:p>
                      <a:pPr>
                        <a:lnSpc>
                          <a:spcPct val="150000"/>
                        </a:lnSpc>
                      </a:pPr>
                      <a:endParaRPr lang="fr-FR"/>
                    </a:p>
                  </a:txBody>
                  <a:tcPr/>
                </a:tc>
              </a:tr>
              <a:tr h="370840">
                <a:tc>
                  <a:txBody>
                    <a:bodyPr/>
                    <a:lstStyle/>
                    <a:p>
                      <a:pPr marL="342900" indent="-342900" algn="ctr">
                        <a:lnSpc>
                          <a:spcPct val="150000"/>
                        </a:lnSpc>
                        <a:spcAft>
                          <a:spcPts val="1000"/>
                        </a:spcAft>
                        <a:buFont typeface="+mj-lt"/>
                        <a:buNone/>
                      </a:pPr>
                      <a:r>
                        <a:rPr lang="en-US" sz="1400" b="1" smtClean="0">
                          <a:latin typeface="Cambria"/>
                          <a:ea typeface="Times New Roman"/>
                          <a:cs typeface="Times New Roman"/>
                        </a:rPr>
                        <a:t>6.</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5" tooltip="Finlande"/>
                        </a:rPr>
                        <a:t>Finlande</a:t>
                      </a:r>
                      <a:endParaRPr lang="fr-FR"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c>
                  <a:txBody>
                    <a:bodyPr/>
                    <a:lstStyle/>
                    <a:p>
                      <a:pPr marL="342900" indent="-342900" algn="ctr">
                        <a:lnSpc>
                          <a:spcPct val="150000"/>
                        </a:lnSpc>
                        <a:spcAft>
                          <a:spcPts val="1000"/>
                        </a:spcAft>
                        <a:buFont typeface="+mj-lt"/>
                        <a:buNone/>
                      </a:pPr>
                      <a:r>
                        <a:rPr lang="en-US" sz="1400" b="1" smtClean="0">
                          <a:latin typeface="Cambria"/>
                          <a:ea typeface="Times New Roman"/>
                          <a:cs typeface="Times New Roman"/>
                        </a:rPr>
                        <a:t>6.</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6" tooltip="Corée du Sud"/>
                        </a:rPr>
                        <a:t>Corée du Sud</a:t>
                      </a:r>
                      <a:endParaRPr lang="fr-FR"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c>
                  <a:txBody>
                    <a:bodyPr/>
                    <a:lstStyle/>
                    <a:p>
                      <a:pPr marL="342900" indent="-342900" algn="ctr">
                        <a:lnSpc>
                          <a:spcPct val="150000"/>
                        </a:lnSpc>
                        <a:spcAft>
                          <a:spcPts val="1000"/>
                        </a:spcAft>
                        <a:buFont typeface="+mj-lt"/>
                        <a:buNone/>
                      </a:pPr>
                      <a:r>
                        <a:rPr lang="en-US" sz="1400" b="1" smtClean="0">
                          <a:latin typeface="Cambria"/>
                          <a:ea typeface="Times New Roman"/>
                          <a:cs typeface="Times New Roman"/>
                        </a:rPr>
                        <a:t>6.</a:t>
                      </a:r>
                      <a:endParaRPr lang="fr-FR" sz="1100">
                        <a:latin typeface="Cambria"/>
                        <a:ea typeface="Times New Roman"/>
                        <a:cs typeface="Times New Roman"/>
                      </a:endParaRPr>
                    </a:p>
                  </a:txBody>
                  <a:tcPr marL="9525" marR="9525" marT="9525" marB="9525" anchor="ctr"/>
                </a:tc>
                <a:tc>
                  <a:txBody>
                    <a:bodyPr/>
                    <a:lstStyle/>
                    <a:p>
                      <a:pPr marL="0" algn="l" defTabSz="914400" rtl="0" eaLnBrk="1" latinLnBrk="0" hangingPunct="1">
                        <a:lnSpc>
                          <a:spcPct val="150000"/>
                        </a:lnSpc>
                        <a:spcAft>
                          <a:spcPts val="1000"/>
                        </a:spcAft>
                      </a:pPr>
                      <a:r>
                        <a:rPr lang="en-US" sz="1600" b="0" u="sng" kern="1200">
                          <a:ln>
                            <a:solidFill>
                              <a:schemeClr val="tx1"/>
                            </a:solidFill>
                          </a:ln>
                          <a:solidFill>
                            <a:schemeClr val="tx2"/>
                          </a:solidFill>
                          <a:latin typeface="Cambria"/>
                          <a:ea typeface="Times New Roman"/>
                          <a:cs typeface="Times New Roman"/>
                          <a:hlinkClick r:id="rId2" tooltip="Shanghai"/>
                        </a:rPr>
                        <a:t> </a:t>
                      </a:r>
                      <a:r>
                        <a:rPr lang="en-US" sz="1600" b="0" u="sng" kern="1200">
                          <a:ln>
                            <a:solidFill>
                              <a:schemeClr val="tx1"/>
                            </a:solidFill>
                          </a:ln>
                          <a:solidFill>
                            <a:schemeClr val="tx2"/>
                          </a:solidFill>
                          <a:latin typeface="Cambria"/>
                          <a:ea typeface="Times New Roman"/>
                          <a:cs typeface="Times New Roman"/>
                          <a:hlinkClick r:id="rId10" tooltip="Canada"/>
                        </a:rPr>
                        <a:t>Canada</a:t>
                      </a:r>
                      <a:endParaRPr lang="fr-FR" sz="1600" b="0" u="sng" kern="1200">
                        <a:ln>
                          <a:solidFill>
                            <a:schemeClr val="tx1"/>
                          </a:solidFill>
                        </a:ln>
                        <a:solidFill>
                          <a:schemeClr val="tx2"/>
                        </a:solidFill>
                        <a:latin typeface="Cambria"/>
                        <a:ea typeface="Times New Roman"/>
                        <a:cs typeface="Times New Roman"/>
                        <a:hlinkClick r:id="rId2" tooltip="Shanghai"/>
                      </a:endParaRPr>
                    </a:p>
                  </a:txBody>
                  <a:tcPr marL="9525" marR="9525" marT="9525" marB="9525" anchor="ctr"/>
                </a:tc>
                <a:tc>
                  <a:txBody>
                    <a:bodyPr/>
                    <a:lstStyle/>
                    <a:p>
                      <a:pPr>
                        <a:lnSpc>
                          <a:spcPct val="150000"/>
                        </a:lnSpc>
                      </a:pPr>
                      <a:endParaRPr lang="fr-FR"/>
                    </a:p>
                  </a:txBody>
                  <a:tcPr/>
                </a:tc>
              </a:tr>
            </a:tbl>
          </a:graphicData>
        </a:graphic>
      </p:graphicFrame>
      <p:sp>
        <p:nvSpPr>
          <p:cNvPr id="5" name="Titre 1"/>
          <p:cNvSpPr txBox="1">
            <a:spLocks noGrp="1"/>
          </p:cNvSpPr>
          <p:nvPr>
            <p:ph type="title"/>
          </p:nvPr>
        </p:nvSpPr>
        <p:spPr bwMode="auto">
          <a:xfrm>
            <a:off x="1928794" y="428604"/>
            <a:ext cx="5357850" cy="785810"/>
          </a:xfrm>
          <a:prstGeom prst="rect">
            <a:avLst/>
          </a:prstGeom>
          <a:solidFill>
            <a:srgbClr val="FFFF00"/>
          </a:solidFill>
          <a:ln w="57150">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ar-TN" sz="3200" b="1" i="0" u="none" strike="noStrike" kern="1200" cap="none" spc="0" normalizeH="0" baseline="0" noProof="0" smtClean="0">
                <a:ln>
                  <a:noFill/>
                </a:ln>
                <a:solidFill>
                  <a:srgbClr val="002060"/>
                </a:solidFill>
                <a:effectLst/>
                <a:uLnTx/>
                <a:uFillTx/>
                <a:latin typeface="Arial" pitchFamily="34" charset="0"/>
                <a:ea typeface="+mj-ea"/>
                <a:cs typeface="Arial" pitchFamily="34" charset="0"/>
              </a:rPr>
              <a:t/>
            </a:r>
            <a:br>
              <a:rPr kumimoji="0" lang="ar-TN" sz="3200" b="1" i="0" u="none" strike="noStrike" kern="1200" cap="none" spc="0" normalizeH="0" baseline="0" noProof="0" smtClean="0">
                <a:ln>
                  <a:noFill/>
                </a:ln>
                <a:solidFill>
                  <a:srgbClr val="002060"/>
                </a:solidFill>
                <a:effectLst/>
                <a:uLnTx/>
                <a:uFillTx/>
                <a:latin typeface="Arial" pitchFamily="34" charset="0"/>
                <a:ea typeface="+mj-ea"/>
                <a:cs typeface="Arial" pitchFamily="34" charset="0"/>
              </a:rPr>
            </a:br>
            <a:r>
              <a:rPr kumimoji="0" lang="ar-TN" sz="3200" b="1" i="0" u="none" strike="noStrike" kern="1200" cap="none" spc="0" normalizeH="0" baseline="0" noProof="0" smtClean="0">
                <a:ln>
                  <a:noFill/>
                </a:ln>
                <a:solidFill>
                  <a:srgbClr val="002060"/>
                </a:solidFill>
                <a:effectLst/>
                <a:uLnTx/>
                <a:uFillTx/>
                <a:latin typeface="Arial" pitchFamily="34" charset="0"/>
                <a:ea typeface="+mj-ea"/>
                <a:cs typeface="Arial" pitchFamily="34" charset="0"/>
              </a:rPr>
              <a:t>الرّتب الستّة الأولى في تقييمات 2009</a:t>
            </a:r>
            <a:r>
              <a:rPr kumimoji="0" lang="fr-FR" sz="4400" b="1" i="0" u="none" strike="noStrike" kern="1200" cap="none" spc="0" normalizeH="0" baseline="0" noProof="0" smtClean="0">
                <a:ln>
                  <a:noFill/>
                </a:ln>
                <a:solidFill>
                  <a:srgbClr val="002060"/>
                </a:solidFill>
                <a:effectLst/>
                <a:uLnTx/>
                <a:uFillTx/>
                <a:latin typeface="Arial" pitchFamily="34" charset="0"/>
                <a:ea typeface="+mj-ea"/>
                <a:cs typeface="Arial" pitchFamily="34" charset="0"/>
              </a:rPr>
              <a:t/>
            </a:r>
            <a:br>
              <a:rPr kumimoji="0" lang="fr-FR" sz="4400" b="1" i="0" u="none" strike="noStrike" kern="1200" cap="none" spc="0" normalizeH="0" baseline="0" noProof="0" smtClean="0">
                <a:ln>
                  <a:noFill/>
                </a:ln>
                <a:solidFill>
                  <a:srgbClr val="002060"/>
                </a:solidFill>
                <a:effectLst/>
                <a:uLnTx/>
                <a:uFillTx/>
                <a:latin typeface="Arial" pitchFamily="34" charset="0"/>
                <a:ea typeface="+mj-ea"/>
                <a:cs typeface="Arial" pitchFamily="34" charset="0"/>
              </a:rPr>
            </a:br>
            <a:endParaRPr kumimoji="0" lang="fr-FR" sz="4400" b="0" i="0" u="none" strike="noStrike" kern="1200" cap="none" spc="0" normalizeH="0" baseline="0" noProof="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71604" y="428612"/>
            <a:ext cx="5643602" cy="1143000"/>
          </a:xfrm>
        </p:spPr>
        <p:txBody>
          <a:bodyPr/>
          <a:lstStyle/>
          <a:p>
            <a:pPr rtl="1"/>
            <a:r>
              <a:rPr lang="ar-TN" b="1" smtClean="0">
                <a:solidFill>
                  <a:srgbClr val="009644"/>
                </a:solidFill>
              </a:rPr>
              <a:t>أبرز مميّزات التعليم </a:t>
            </a:r>
            <a:r>
              <a:rPr lang="ar-TN" b="1" smtClean="0">
                <a:solidFill>
                  <a:srgbClr val="009644"/>
                </a:solidFill>
              </a:rPr>
              <a:t/>
            </a:r>
            <a:br>
              <a:rPr lang="ar-TN" b="1" smtClean="0">
                <a:solidFill>
                  <a:srgbClr val="009644"/>
                </a:solidFill>
              </a:rPr>
            </a:br>
            <a:r>
              <a:rPr lang="ar-TN" b="1" smtClean="0">
                <a:solidFill>
                  <a:srgbClr val="009644"/>
                </a:solidFill>
              </a:rPr>
              <a:t>بسنغافورة</a:t>
            </a:r>
            <a:endParaRPr lang="fr-FR" b="1">
              <a:solidFill>
                <a:srgbClr val="009644"/>
              </a:solidFill>
            </a:endParaRPr>
          </a:p>
        </p:txBody>
      </p:sp>
      <p:sp>
        <p:nvSpPr>
          <p:cNvPr id="3" name="Espace réservé du contenu 2"/>
          <p:cNvSpPr>
            <a:spLocks noGrp="1"/>
          </p:cNvSpPr>
          <p:nvPr>
            <p:ph idx="1"/>
          </p:nvPr>
        </p:nvSpPr>
        <p:spPr>
          <a:xfrm>
            <a:off x="500034" y="1831995"/>
            <a:ext cx="8229600" cy="4525963"/>
          </a:xfrm>
        </p:spPr>
        <p:txBody>
          <a:bodyPr/>
          <a:lstStyle/>
          <a:p>
            <a:pPr algn="r" rtl="1"/>
            <a:r>
              <a:rPr lang="ar-SA" sz="2800" b="1" smtClean="0">
                <a:solidFill>
                  <a:schemeClr val="tx2"/>
                </a:solidFill>
              </a:rPr>
              <a:t>استحداث استراتيجيات </a:t>
            </a:r>
            <a:r>
              <a:rPr lang="ar-SA" sz="2800" b="1" u="sng" smtClean="0">
                <a:solidFill>
                  <a:schemeClr val="tx2"/>
                </a:solidFill>
              </a:rPr>
              <a:t>تعليم وتعلم تتسم بالتجديد والإبداع</a:t>
            </a:r>
            <a:r>
              <a:rPr lang="ar-SA" sz="2800" b="1" smtClean="0">
                <a:solidFill>
                  <a:schemeClr val="tx2"/>
                </a:solidFill>
              </a:rPr>
              <a:t>؛ مثل التعلم في موقع المشروع والبرامج الخاصة (مثل برنامج تطوير المواهب،وبرنامج البحوث العلمية لطلبة الكليات المتوسطة – وبرنامج الكتابة الإبداعية</a:t>
            </a:r>
            <a:r>
              <a:rPr lang="ar-TN" sz="2800" b="1" smtClean="0">
                <a:solidFill>
                  <a:schemeClr val="tx2"/>
                </a:solidFill>
              </a:rPr>
              <a:t>...</a:t>
            </a:r>
            <a:r>
              <a:rPr lang="ar-SA" sz="2800" b="1" smtClean="0">
                <a:solidFill>
                  <a:schemeClr val="tx2"/>
                </a:solidFill>
              </a:rPr>
              <a:t>)</a:t>
            </a:r>
            <a:endParaRPr lang="ar-TN" sz="2800" b="1" smtClean="0">
              <a:solidFill>
                <a:schemeClr val="tx2"/>
              </a:solidFill>
            </a:endParaRPr>
          </a:p>
          <a:p>
            <a:pPr algn="r" rtl="1"/>
            <a:r>
              <a:rPr lang="ar-SA" sz="2800" b="1" smtClean="0">
                <a:solidFill>
                  <a:schemeClr val="tx2"/>
                </a:solidFill>
              </a:rPr>
              <a:t>إقامة معاهد بحوث وطنية عالية المستوى يتم ربطها بشكل وثيق بالجامعات والصناعة</a:t>
            </a:r>
            <a:r>
              <a:rPr lang="ar-TN" sz="2800" b="1" smtClean="0">
                <a:solidFill>
                  <a:schemeClr val="tx2"/>
                </a:solidFill>
              </a:rPr>
              <a:t>..</a:t>
            </a:r>
          </a:p>
          <a:p>
            <a:pPr algn="r" rtl="1"/>
            <a:r>
              <a:rPr lang="ar-SA" sz="2800" b="1" smtClean="0">
                <a:solidFill>
                  <a:schemeClr val="tx2"/>
                </a:solidFill>
              </a:rPr>
              <a:t>هناك إطار وطني قوي مزود بتعليمات وتوجيهات واضحة؛ فالمدارس حسنة التمويل، جيدة التجهيز والإدارة، والمعلمون جيدو التأهيل</a:t>
            </a:r>
            <a:endParaRPr lang="fr-FR" sz="2800" b="1">
              <a:solidFill>
                <a:schemeClr val="tx2"/>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571612"/>
            <a:ext cx="8229600" cy="5214974"/>
          </a:xfrm>
        </p:spPr>
        <p:txBody>
          <a:bodyPr/>
          <a:lstStyle/>
          <a:p>
            <a:pPr algn="r" rtl="1"/>
            <a:r>
              <a:rPr lang="ar-SA" sz="2800" b="1" smtClean="0"/>
              <a:t>فكرة "تعليم الرفاق بعضهم بعضاً"، وطرق الدراسة الذاتية (توفير التسهيلات التي تؤدي إلى تشجيع الطلاب على البقاء بعد انتهاء الدوام بهدف الدراسة</a:t>
            </a:r>
            <a:r>
              <a:rPr lang="ar-TN" sz="2800" smtClean="0"/>
              <a:t>...</a:t>
            </a:r>
          </a:p>
          <a:p>
            <a:pPr algn="r" rtl="1"/>
            <a:r>
              <a:rPr lang="ar-SA" sz="2800" b="1" smtClean="0">
                <a:solidFill>
                  <a:srgbClr val="0070C0"/>
                </a:solidFill>
              </a:rPr>
              <a:t>التقويم</a:t>
            </a:r>
            <a:r>
              <a:rPr lang="ar-TN" sz="2800" b="1" smtClean="0">
                <a:solidFill>
                  <a:srgbClr val="0070C0"/>
                </a:solidFill>
              </a:rPr>
              <a:t> و</a:t>
            </a:r>
            <a:r>
              <a:rPr lang="ar-SA" sz="2800" b="1" smtClean="0">
                <a:solidFill>
                  <a:srgbClr val="0070C0"/>
                </a:solidFill>
              </a:rPr>
              <a:t>التوقعات: تتكرر الاختبارات على المستوى المدرسي للتأكد من معلومات الطالب في مراحل عديدة وللتمكن من اتخاذ إجراء علاجي عاجل للحيلولة دون تخلف الطلاب عن زملائهم</a:t>
            </a:r>
            <a:r>
              <a:rPr lang="ar-SA" sz="2800" smtClean="0"/>
              <a:t>.</a:t>
            </a:r>
            <a:endParaRPr lang="ar-TN" sz="2800" smtClean="0"/>
          </a:p>
          <a:p>
            <a:pPr algn="r" rtl="1"/>
            <a:r>
              <a:rPr lang="ar-SA" sz="2800" b="1" smtClean="0">
                <a:solidFill>
                  <a:schemeClr val="accent6">
                    <a:lumMod val="75000"/>
                  </a:schemeClr>
                </a:solidFill>
              </a:rPr>
              <a:t>تصنيف المدارس على أساس الأداء في الامتحانات والتصارع العنيف للحصول على أماكن في المدارس البارزة دراسياً، كل ذلك يؤدي إلى خلق بيئة تعلم شديدة التنافس</a:t>
            </a:r>
            <a:endParaRPr lang="fr-FR" sz="2800" b="1">
              <a:solidFill>
                <a:schemeClr val="accent6">
                  <a:lumMod val="75000"/>
                </a:schemeClr>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546243"/>
            <a:ext cx="8229600" cy="4525963"/>
          </a:xfrm>
        </p:spPr>
        <p:txBody>
          <a:bodyPr/>
          <a:lstStyle/>
          <a:p>
            <a:pPr algn="r" rtl="1"/>
            <a:r>
              <a:rPr lang="ar-TN" b="1" smtClean="0">
                <a:solidFill>
                  <a:schemeClr val="accent5">
                    <a:lumMod val="75000"/>
                  </a:schemeClr>
                </a:solidFill>
              </a:rPr>
              <a:t>إدخال </a:t>
            </a:r>
            <a:r>
              <a:rPr lang="ar-SA" b="1" smtClean="0">
                <a:solidFill>
                  <a:schemeClr val="accent5">
                    <a:lumMod val="75000"/>
                  </a:schemeClr>
                </a:solidFill>
              </a:rPr>
              <a:t>التربية الأخلاقية ضمن المنهج المدرسي</a:t>
            </a:r>
            <a:r>
              <a:rPr lang="ar-TN" smtClean="0"/>
              <a:t>...</a:t>
            </a:r>
          </a:p>
          <a:p>
            <a:pPr algn="r" rtl="1"/>
            <a:r>
              <a:rPr lang="ar-SA" smtClean="0">
                <a:solidFill>
                  <a:srgbClr val="D7431B"/>
                </a:solidFill>
              </a:rPr>
              <a:t>استغلال تقنيات المعلومات في التعليم والتعلم</a:t>
            </a:r>
            <a:endParaRPr lang="ar-TN" smtClean="0">
              <a:solidFill>
                <a:srgbClr val="D7431B"/>
              </a:solidFill>
            </a:endParaRPr>
          </a:p>
          <a:p>
            <a:pPr algn="r" rtl="1"/>
            <a:r>
              <a:rPr lang="ar-SA" b="1" smtClean="0">
                <a:solidFill>
                  <a:schemeClr val="tx2">
                    <a:lumMod val="60000"/>
                    <a:lumOff val="40000"/>
                  </a:schemeClr>
                </a:solidFill>
              </a:rPr>
              <a:t>استحداث سياسة الازدواج اللغوي (الإنكليزية واللغة الأم)</a:t>
            </a:r>
            <a:endParaRPr lang="ar-TN" b="1" smtClean="0">
              <a:solidFill>
                <a:schemeClr val="tx2">
                  <a:lumMod val="60000"/>
                  <a:lumOff val="40000"/>
                </a:schemeClr>
              </a:solidFill>
            </a:endParaRPr>
          </a:p>
          <a:p>
            <a:pPr algn="r" rtl="1"/>
            <a:r>
              <a:rPr lang="ar-SA" b="1" smtClean="0">
                <a:solidFill>
                  <a:srgbClr val="00B050"/>
                </a:solidFill>
              </a:rPr>
              <a:t>مزيد من التركيز على تدريب المعلمين</a:t>
            </a:r>
            <a:r>
              <a:rPr lang="ar-SA" smtClean="0"/>
              <a:t>.</a:t>
            </a:r>
            <a:endParaRPr lang="ar-TN" smtClean="0"/>
          </a:p>
          <a:p>
            <a:pPr algn="r" rtl="1"/>
            <a:r>
              <a:rPr lang="ar-TN" b="1" smtClean="0">
                <a:solidFill>
                  <a:srgbClr val="111A6B"/>
                </a:solidFill>
              </a:rPr>
              <a:t>ا</a:t>
            </a:r>
            <a:r>
              <a:rPr lang="ar-SA" b="1" smtClean="0">
                <a:solidFill>
                  <a:srgbClr val="111A6B"/>
                </a:solidFill>
              </a:rPr>
              <a:t>لتركيز على الرياضيات والعلوم والمواد التقنية. وإقامة المدارس للتدريب على</a:t>
            </a:r>
            <a:r>
              <a:rPr lang="ar-TN" b="1" smtClean="0">
                <a:solidFill>
                  <a:srgbClr val="111A6B"/>
                </a:solidFill>
              </a:rPr>
              <a:t> </a:t>
            </a:r>
            <a:r>
              <a:rPr lang="ar-SA" b="1" smtClean="0">
                <a:solidFill>
                  <a:srgbClr val="111A6B"/>
                </a:solidFill>
              </a:rPr>
              <a:t>الجوانب المهنية والتقنية والتجارية لتوفير قاعدة قوى عاملة لخدمة</a:t>
            </a:r>
            <a:r>
              <a:rPr lang="ar-TN" b="1" smtClean="0">
                <a:solidFill>
                  <a:srgbClr val="111A6B"/>
                </a:solidFill>
              </a:rPr>
              <a:t> </a:t>
            </a:r>
            <a:r>
              <a:rPr lang="ar-SA" b="1" smtClean="0">
                <a:solidFill>
                  <a:srgbClr val="111A6B"/>
                </a:solidFill>
              </a:rPr>
              <a:t>التصنيع</a:t>
            </a:r>
            <a:r>
              <a:rPr lang="ar-TN" b="1" smtClean="0">
                <a:solidFill>
                  <a:srgbClr val="111A6B"/>
                </a:solidFill>
              </a:rPr>
              <a:t>...</a:t>
            </a:r>
            <a:endParaRPr lang="fr-FR" b="1">
              <a:solidFill>
                <a:srgbClr val="111A6B"/>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ar-SA" sz="3600" smtClean="0">
                <a:solidFill>
                  <a:srgbClr val="FF0000"/>
                </a:solidFill>
              </a:rPr>
              <a:t>ثلاث أولويات لنظام التعليم </a:t>
            </a:r>
            <a:r>
              <a:rPr lang="ar-SA" sz="3600" smtClean="0">
                <a:solidFill>
                  <a:srgbClr val="FF0000"/>
                </a:solidFill>
              </a:rPr>
              <a:t>السنغافوري</a:t>
            </a:r>
            <a:endParaRPr lang="fr-FR" sz="3600">
              <a:solidFill>
                <a:srgbClr val="FF0000"/>
              </a:solidFill>
            </a:endParaRPr>
          </a:p>
        </p:txBody>
      </p:sp>
      <p:sp>
        <p:nvSpPr>
          <p:cNvPr id="3" name="Espace réservé du contenu 2"/>
          <p:cNvSpPr>
            <a:spLocks noGrp="1"/>
          </p:cNvSpPr>
          <p:nvPr>
            <p:ph idx="1"/>
          </p:nvPr>
        </p:nvSpPr>
        <p:spPr>
          <a:xfrm>
            <a:off x="500034" y="1500174"/>
            <a:ext cx="8229600" cy="5500726"/>
          </a:xfrm>
        </p:spPr>
        <p:txBody>
          <a:bodyPr/>
          <a:lstStyle/>
          <a:p>
            <a:pPr algn="r" rtl="1">
              <a:buNone/>
            </a:pPr>
            <a:r>
              <a:rPr lang="ar-SA" sz="2400" b="1" smtClean="0">
                <a:solidFill>
                  <a:schemeClr val="tx2"/>
                </a:solidFill>
                <a:cs typeface="Al-Mothnna" pitchFamily="2" charset="-78"/>
              </a:rPr>
              <a:t>أولا :</a:t>
            </a:r>
            <a:r>
              <a:rPr lang="ar-SA" sz="2400" b="1" smtClean="0">
                <a:solidFill>
                  <a:schemeClr val="tx2"/>
                </a:solidFill>
              </a:rPr>
              <a:t> تطوير المهارات الفكرية</a:t>
            </a:r>
            <a:r>
              <a:rPr lang="ar-TN" sz="2400" b="1" smtClean="0">
                <a:solidFill>
                  <a:schemeClr val="tx2"/>
                </a:solidFill>
              </a:rPr>
              <a:t> والعمليّة</a:t>
            </a:r>
            <a:r>
              <a:rPr lang="ar-SA" sz="2400" b="1" smtClean="0">
                <a:solidFill>
                  <a:schemeClr val="tx2"/>
                </a:solidFill>
              </a:rPr>
              <a:t> </a:t>
            </a:r>
            <a:r>
              <a:rPr lang="ar-TN" sz="2400" b="1" smtClean="0">
                <a:solidFill>
                  <a:schemeClr val="tx2"/>
                </a:solidFill>
              </a:rPr>
              <a:t>و</a:t>
            </a:r>
            <a:r>
              <a:rPr lang="ar-SA" sz="2400" b="1" smtClean="0">
                <a:solidFill>
                  <a:schemeClr val="tx2"/>
                </a:solidFill>
              </a:rPr>
              <a:t>التعامل مع الآخرين لتحقيق كفاءة العمل في السوق</a:t>
            </a:r>
            <a:r>
              <a:rPr lang="ar-TN" sz="2400" b="1" smtClean="0">
                <a:solidFill>
                  <a:schemeClr val="tx2"/>
                </a:solidFill>
              </a:rPr>
              <a:t> .. </a:t>
            </a:r>
            <a:r>
              <a:rPr lang="ar-SA" sz="2400" b="1" smtClean="0">
                <a:solidFill>
                  <a:schemeClr val="tx2"/>
                </a:solidFill>
              </a:rPr>
              <a:t>وتعزيزها عن طريق استحداث طرق</a:t>
            </a:r>
            <a:r>
              <a:rPr lang="ar-TN" sz="2400" b="1" smtClean="0">
                <a:solidFill>
                  <a:schemeClr val="tx2"/>
                </a:solidFill>
              </a:rPr>
              <a:t> </a:t>
            </a:r>
            <a:r>
              <a:rPr lang="ar-SA" sz="2400" b="1" smtClean="0">
                <a:solidFill>
                  <a:schemeClr val="tx2"/>
                </a:solidFill>
              </a:rPr>
              <a:t>تعليم إبداعية مثل لعب الأدوار والمحاكاة ، ومراجعة المنهج لضمان ملاءمته ، والتخلص مماهو غير ملائم ،</a:t>
            </a:r>
            <a:r>
              <a:rPr lang="ar-TN" sz="2400" b="1" smtClean="0">
                <a:solidFill>
                  <a:schemeClr val="tx2"/>
                </a:solidFill>
              </a:rPr>
              <a:t>وتجنّب</a:t>
            </a:r>
            <a:r>
              <a:rPr lang="ar-SA" sz="2400" b="1" smtClean="0">
                <a:solidFill>
                  <a:schemeClr val="tx2"/>
                </a:solidFill>
              </a:rPr>
              <a:t> تراكم المعلومات</a:t>
            </a:r>
            <a:endParaRPr lang="ar-TN" sz="2400" b="1" smtClean="0">
              <a:solidFill>
                <a:schemeClr val="tx2"/>
              </a:solidFill>
            </a:endParaRPr>
          </a:p>
          <a:p>
            <a:pPr algn="r" rtl="1">
              <a:buNone/>
            </a:pPr>
            <a:r>
              <a:rPr lang="ar-SA" sz="2400" b="1" smtClean="0">
                <a:solidFill>
                  <a:srgbClr val="00B050"/>
                </a:solidFill>
                <a:cs typeface="Al-Mothnna" pitchFamily="2" charset="-78"/>
              </a:rPr>
              <a:t>ثانيا</a:t>
            </a:r>
            <a:r>
              <a:rPr lang="ar-SA" sz="2400" b="1" smtClean="0">
                <a:solidFill>
                  <a:srgbClr val="00B050"/>
                </a:solidFill>
              </a:rPr>
              <a:t> :استغلال تقنيات المعلومات في التعليم والتعلم عن طريق إقامة بنية تحتية طبيعية</a:t>
            </a:r>
            <a:r>
              <a:rPr lang="ar-TN" sz="2400" b="1" smtClean="0">
                <a:solidFill>
                  <a:srgbClr val="00B050"/>
                </a:solidFill>
              </a:rPr>
              <a:t> </a:t>
            </a:r>
            <a:r>
              <a:rPr lang="ar-SA" sz="2400" b="1" smtClean="0">
                <a:solidFill>
                  <a:srgbClr val="00B050"/>
                </a:solidFill>
              </a:rPr>
              <a:t>وتقنية بتجهيز المدارس بأجهزة حاسوب للتدريب وشبكات تشمل المدرسة كلها</a:t>
            </a:r>
            <a:r>
              <a:rPr lang="ar-TN" sz="2400" b="1" smtClean="0">
                <a:solidFill>
                  <a:srgbClr val="00B050"/>
                </a:solidFill>
              </a:rPr>
              <a:t>..</a:t>
            </a:r>
            <a:r>
              <a:rPr lang="ar-SA" sz="2400" b="1" smtClean="0">
                <a:solidFill>
                  <a:srgbClr val="00B050"/>
                </a:solidFill>
              </a:rPr>
              <a:t> </a:t>
            </a:r>
            <a:endParaRPr lang="ar-TN" sz="2400" b="1" smtClean="0">
              <a:solidFill>
                <a:srgbClr val="00B050"/>
              </a:solidFill>
            </a:endParaRPr>
          </a:p>
          <a:p>
            <a:pPr algn="r" rtl="1">
              <a:buNone/>
            </a:pPr>
            <a:r>
              <a:rPr lang="ar-SA" sz="2400" b="1" smtClean="0">
                <a:solidFill>
                  <a:srgbClr val="EC7C28"/>
                </a:solidFill>
                <a:cs typeface="Al-Mothnna" pitchFamily="2" charset="-78"/>
              </a:rPr>
              <a:t>ثالثا</a:t>
            </a:r>
            <a:r>
              <a:rPr lang="ar-SA" sz="2400" b="1" smtClean="0">
                <a:solidFill>
                  <a:srgbClr val="EC7C28"/>
                </a:solidFill>
              </a:rPr>
              <a:t> : التأكيد على التعليم</a:t>
            </a:r>
            <a:r>
              <a:rPr lang="ar-TN" sz="2400" b="1" smtClean="0">
                <a:solidFill>
                  <a:srgbClr val="EC7C28"/>
                </a:solidFill>
              </a:rPr>
              <a:t> </a:t>
            </a:r>
            <a:r>
              <a:rPr lang="ar-SA" sz="2400" b="1" smtClean="0">
                <a:solidFill>
                  <a:srgbClr val="EC7C28"/>
                </a:solidFill>
              </a:rPr>
              <a:t>الوطني حيث يهدف التعليم الوطني في سنغافورة إلى خلق التماسك والأمن القومي نوالتركيز على قضايا الهوية السنغافورية والتاريخ القومي والتحديات لإعداد المواطنينإعداداً أفضل وغرس القيم الأساسية التي مكنت سنغافورة من النجاح</a:t>
            </a:r>
            <a:r>
              <a:rPr lang="ar-SA" sz="2400" smtClean="0"/>
              <a:t> </a:t>
            </a:r>
            <a:r>
              <a:rPr lang="ar-SA" sz="2800" smtClean="0"/>
              <a:t/>
            </a:r>
            <a:br>
              <a:rPr lang="ar-SA" sz="2800" smtClean="0"/>
            </a:br>
            <a:endParaRPr lang="fr-F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571488"/>
            <a:ext cx="7715304" cy="1143000"/>
          </a:xfrm>
          <a:noFill/>
        </p:spPr>
        <p:txBody>
          <a:bodyPr/>
          <a:lstStyle/>
          <a:p>
            <a:pPr rtl="1"/>
            <a:r>
              <a:rPr lang="ar-TN" smtClean="0">
                <a:solidFill>
                  <a:srgbClr val="00B050"/>
                </a:solidFill>
                <a:effectLst>
                  <a:outerShdw blurRad="38100" dist="38100" dir="2700000" algn="tl">
                    <a:srgbClr val="000000">
                      <a:alpha val="43137"/>
                    </a:srgbClr>
                  </a:outerShdw>
                </a:effectLst>
              </a:rPr>
              <a:t>ما الذّي يجمع بين فنلندا وكوريا وسنغافورة</a:t>
            </a:r>
            <a:endParaRPr lang="fr-FR">
              <a:solidFill>
                <a:srgbClr val="00B05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67544" y="2474937"/>
            <a:ext cx="8229600" cy="4525963"/>
          </a:xfrm>
        </p:spPr>
        <p:txBody>
          <a:bodyPr/>
          <a:lstStyle/>
          <a:p>
            <a:pPr algn="r" rtl="1"/>
            <a:r>
              <a:rPr lang="ar-TN" smtClean="0"/>
              <a:t> التّركيز القويّ على رفع معايير انتداب وتكوين المدرّس والسّعي لتحقيق الكفاءة المتميّزة في الاداء التّربوي.</a:t>
            </a:r>
          </a:p>
          <a:p>
            <a:pPr algn="r" rtl="1"/>
            <a:r>
              <a:rPr lang="ar-TN" smtClean="0"/>
              <a:t>حفظ مكانة مرموقة ومحترمة للمعلّم اجتماعيّا وماديّا</a:t>
            </a:r>
          </a:p>
          <a:p>
            <a:pPr algn="r" rtl="1"/>
            <a:r>
              <a:rPr lang="ar-TN" smtClean="0"/>
              <a:t>لامركزيّة  القرارات والاختيارات وهامش حريّة التصرّف الجهوي والمحليّ وترشيد دور المعلّم..</a:t>
            </a:r>
          </a:p>
          <a:p>
            <a:pPr algn="r" rtl="1"/>
            <a:r>
              <a:rPr lang="ar-TN" smtClean="0"/>
              <a:t> </a:t>
            </a:r>
            <a:r>
              <a:rPr lang="ar-TN" smtClean="0"/>
              <a:t>تمثّل قيم وغايات ومصالح وطنيّة عليا...</a:t>
            </a:r>
            <a:endParaRPr lang="ar-TN" smtClean="0"/>
          </a:p>
          <a:p>
            <a:pPr algn="r" rtl="1"/>
            <a:endParaRPr lang="fr-F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TN" smtClean="0"/>
              <a:t>إلى فرصة أسعد</a:t>
            </a:r>
            <a:endParaRPr lang="fr-FR"/>
          </a:p>
        </p:txBody>
      </p:sp>
      <p:sp>
        <p:nvSpPr>
          <p:cNvPr id="3" name="Sous-titre 2"/>
          <p:cNvSpPr>
            <a:spLocks noGrp="1"/>
          </p:cNvSpPr>
          <p:nvPr>
            <p:ph type="subTitle" idx="1"/>
          </p:nvPr>
        </p:nvSpPr>
        <p:spPr>
          <a:xfrm>
            <a:off x="3733800" y="2514600"/>
            <a:ext cx="4953000" cy="1271590"/>
          </a:xfrm>
        </p:spPr>
        <p:txBody>
          <a:bodyPr>
            <a:noAutofit/>
          </a:bodyPr>
          <a:lstStyle/>
          <a:p>
            <a:pPr algn="ctr"/>
            <a:r>
              <a:rPr lang="ar-TN" sz="6000" b="1" smtClean="0">
                <a:solidFill>
                  <a:schemeClr val="accent6">
                    <a:lumMod val="50000"/>
                  </a:schemeClr>
                </a:solidFill>
              </a:rPr>
              <a:t>السّلام عليكم</a:t>
            </a:r>
            <a:endParaRPr lang="fr-FR" sz="6000" b="1">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0 0  L 0.25 -0.33302  E"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28256" y="577974"/>
            <a:ext cx="2385589" cy="707886"/>
          </a:xfrm>
          <a:prstGeom prst="rect">
            <a:avLst/>
          </a:prstGeom>
          <a:noFill/>
        </p:spPr>
        <p:txBody>
          <a:bodyPr wrap="none" lIns="91440" tIns="45720" rIns="91440" bIns="45720">
            <a:spAutoFit/>
          </a:bodyPr>
          <a:lstStyle/>
          <a:p>
            <a:pPr algn="ctr"/>
            <a:r>
              <a:rPr lang="fr-FR" sz="4000" b="1" dirty="0" smtClean="0">
                <a:ln w="31550" cmpd="sng">
                  <a:noFill/>
                  <a:prstDash val="solid"/>
                </a:ln>
                <a:solidFill>
                  <a:srgbClr val="FF0000">
                    <a:alpha val="84000"/>
                  </a:srgbClr>
                </a:solidFill>
                <a:effectLst>
                  <a:outerShdw blurRad="50800" dist="40000" dir="5400000" algn="tl" rotWithShape="0">
                    <a:srgbClr val="000000">
                      <a:shade val="5000"/>
                      <a:satMod val="120000"/>
                      <a:alpha val="33000"/>
                    </a:srgbClr>
                  </a:outerShdw>
                </a:effectLst>
              </a:rPr>
              <a:t> … </a:t>
            </a:r>
            <a:r>
              <a:rPr lang="ar-TN" sz="4000" b="1" dirty="0" smtClean="0">
                <a:ln w="31550" cmpd="sng">
                  <a:noFill/>
                  <a:prstDash val="solid"/>
                </a:ln>
                <a:solidFill>
                  <a:srgbClr val="FF0000">
                    <a:alpha val="84000"/>
                  </a:srgbClr>
                </a:solidFill>
                <a:effectLst>
                  <a:outerShdw blurRad="50800" dist="40000" dir="5400000" algn="tl" rotWithShape="0">
                    <a:srgbClr val="000000">
                      <a:shade val="5000"/>
                      <a:satMod val="120000"/>
                      <a:alpha val="33000"/>
                    </a:srgbClr>
                  </a:outerShdw>
                </a:effectLst>
              </a:rPr>
              <a:t>من بينها</a:t>
            </a:r>
            <a:endParaRPr lang="fr-FR" sz="4000" b="1" dirty="0">
              <a:ln w="31550" cmpd="sng">
                <a:noFill/>
                <a:prstDash val="solid"/>
              </a:ln>
              <a:solidFill>
                <a:srgbClr val="FF0000">
                  <a:alpha val="84000"/>
                </a:srgbClr>
              </a:solidFill>
              <a:effectLst>
                <a:outerShdw blurRad="50800" dist="40000" dir="5400000" algn="tl" rotWithShape="0">
                  <a:srgbClr val="000000">
                    <a:shade val="5000"/>
                    <a:satMod val="120000"/>
                    <a:alpha val="33000"/>
                  </a:srgbClr>
                </a:outerShdw>
              </a:effectLst>
            </a:endParaRPr>
          </a:p>
        </p:txBody>
      </p:sp>
      <p:grpSp>
        <p:nvGrpSpPr>
          <p:cNvPr id="4" name="Group 3"/>
          <p:cNvGrpSpPr>
            <a:grpSpLocks/>
          </p:cNvGrpSpPr>
          <p:nvPr/>
        </p:nvGrpSpPr>
        <p:grpSpPr bwMode="auto">
          <a:xfrm>
            <a:off x="2446338" y="3068960"/>
            <a:ext cx="4905375" cy="2425700"/>
            <a:chOff x="995" y="1472"/>
            <a:chExt cx="3785" cy="1872"/>
          </a:xfrm>
        </p:grpSpPr>
        <p:sp>
          <p:nvSpPr>
            <p:cNvPr id="6" name="AutoShape 4"/>
            <p:cNvSpPr>
              <a:spLocks noChangeArrowheads="1"/>
            </p:cNvSpPr>
            <p:nvPr/>
          </p:nvSpPr>
          <p:spPr bwMode="gray">
            <a:xfrm>
              <a:off x="995" y="1588"/>
              <a:ext cx="3785" cy="1756"/>
            </a:xfrm>
            <a:custGeom>
              <a:avLst/>
              <a:gdLst>
                <a:gd name="T0" fmla="*/ 1893 w 21600"/>
                <a:gd name="T1" fmla="*/ 0 h 21600"/>
                <a:gd name="T2" fmla="*/ 554 w 21600"/>
                <a:gd name="T3" fmla="*/ 257 h 21600"/>
                <a:gd name="T4" fmla="*/ 0 w 21600"/>
                <a:gd name="T5" fmla="*/ 878 h 21600"/>
                <a:gd name="T6" fmla="*/ 554 w 21600"/>
                <a:gd name="T7" fmla="*/ 1499 h 21600"/>
                <a:gd name="T8" fmla="*/ 1893 w 21600"/>
                <a:gd name="T9" fmla="*/ 1756 h 21600"/>
                <a:gd name="T10" fmla="*/ 3231 w 21600"/>
                <a:gd name="T11" fmla="*/ 1499 h 21600"/>
                <a:gd name="T12" fmla="*/ 3785 w 21600"/>
                <a:gd name="T13" fmla="*/ 878 h 21600"/>
                <a:gd name="T14" fmla="*/ 3231 w 21600"/>
                <a:gd name="T15" fmla="*/ 257 h 21600"/>
                <a:gd name="T16" fmla="*/ 0 60000 65536"/>
                <a:gd name="T17" fmla="*/ 0 60000 65536"/>
                <a:gd name="T18" fmla="*/ 0 60000 65536"/>
                <a:gd name="T19" fmla="*/ 0 60000 65536"/>
                <a:gd name="T20" fmla="*/ 0 60000 65536"/>
                <a:gd name="T21" fmla="*/ 0 60000 65536"/>
                <a:gd name="T22" fmla="*/ 0 60000 65536"/>
                <a:gd name="T23" fmla="*/ 0 60000 65536"/>
                <a:gd name="T24" fmla="*/ 3162 w 21600"/>
                <a:gd name="T25" fmla="*/ 3161 h 21600"/>
                <a:gd name="T26" fmla="*/ 18438 w 21600"/>
                <a:gd name="T27" fmla="*/ 1843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13" y="10800"/>
                  </a:moveTo>
                  <a:cubicBezTo>
                    <a:pt x="3013" y="15101"/>
                    <a:pt x="6499" y="18587"/>
                    <a:pt x="10800" y="18587"/>
                  </a:cubicBezTo>
                  <a:cubicBezTo>
                    <a:pt x="15101" y="18587"/>
                    <a:pt x="18587" y="15101"/>
                    <a:pt x="18587" y="10800"/>
                  </a:cubicBezTo>
                  <a:cubicBezTo>
                    <a:pt x="18587" y="6499"/>
                    <a:pt x="15101" y="3013"/>
                    <a:pt x="10800" y="3013"/>
                  </a:cubicBezTo>
                  <a:cubicBezTo>
                    <a:pt x="6499" y="3013"/>
                    <a:pt x="3013" y="6499"/>
                    <a:pt x="3013" y="10800"/>
                  </a:cubicBezTo>
                  <a:close/>
                </a:path>
              </a:pathLst>
            </a:custGeom>
            <a:gradFill rotWithShape="1">
              <a:gsLst>
                <a:gs pos="0">
                  <a:srgbClr val="3B3B3B"/>
                </a:gs>
                <a:gs pos="50000">
                  <a:srgbClr val="808080"/>
                </a:gs>
                <a:gs pos="100000">
                  <a:srgbClr val="3B3B3B"/>
                </a:gs>
              </a:gsLst>
              <a:lin ang="18900000" scaled="1"/>
            </a:gradFill>
            <a:ln w="9525" algn="ctr">
              <a:noFill/>
              <a:round/>
              <a:headEnd/>
              <a:tailEnd/>
            </a:ln>
          </p:spPr>
          <p:txBody>
            <a:bodyPr wrap="none" anchor="ctr"/>
            <a:lstStyle/>
            <a:p>
              <a:endParaRPr lang="zh-CN" altLang="en-US">
                <a:ea typeface="宋体" pitchFamily="2" charset="-122"/>
              </a:endParaRPr>
            </a:p>
          </p:txBody>
        </p:sp>
        <p:sp>
          <p:nvSpPr>
            <p:cNvPr id="7" name="AutoShape 5"/>
            <p:cNvSpPr>
              <a:spLocks noChangeArrowheads="1"/>
            </p:cNvSpPr>
            <p:nvPr/>
          </p:nvSpPr>
          <p:spPr bwMode="gray">
            <a:xfrm>
              <a:off x="995" y="1478"/>
              <a:ext cx="3785" cy="1756"/>
            </a:xfrm>
            <a:custGeom>
              <a:avLst/>
              <a:gdLst>
                <a:gd name="G0" fmla="+- 3013 0 0"/>
                <a:gd name="G1" fmla="+- 21600 0 3013"/>
                <a:gd name="G2" fmla="+- 21600 0 3013"/>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13" y="10800"/>
                  </a:moveTo>
                  <a:cubicBezTo>
                    <a:pt x="3013" y="15101"/>
                    <a:pt x="6499" y="18587"/>
                    <a:pt x="10800" y="18587"/>
                  </a:cubicBezTo>
                  <a:cubicBezTo>
                    <a:pt x="15101" y="18587"/>
                    <a:pt x="18587" y="15101"/>
                    <a:pt x="18587" y="10800"/>
                  </a:cubicBezTo>
                  <a:cubicBezTo>
                    <a:pt x="18587" y="6499"/>
                    <a:pt x="15101" y="3013"/>
                    <a:pt x="10800" y="3013"/>
                  </a:cubicBezTo>
                  <a:cubicBezTo>
                    <a:pt x="6499" y="3013"/>
                    <a:pt x="3013" y="6499"/>
                    <a:pt x="3013" y="10800"/>
                  </a:cubicBezTo>
                  <a:close/>
                </a:path>
              </a:pathLst>
            </a:custGeom>
            <a:gradFill rotWithShape="1">
              <a:gsLst>
                <a:gs pos="0">
                  <a:schemeClr val="accent2"/>
                </a:gs>
                <a:gs pos="50000">
                  <a:schemeClr val="hlink"/>
                </a:gs>
                <a:gs pos="100000">
                  <a:schemeClr val="accent2"/>
                </a:gs>
              </a:gsLst>
              <a:lin ang="18900000" scaled="1"/>
            </a:gradFill>
            <a:ln w="9525" algn="ctr">
              <a:noFill/>
              <a:round/>
              <a:headEnd/>
              <a:tailEnd/>
            </a:ln>
            <a:effectLst/>
          </p:spPr>
          <p:txBody>
            <a:bodyPr wrap="none" anchor="ctr"/>
            <a:lstStyle/>
            <a:p>
              <a:endParaRPr lang="zh-CN" altLang="en-US">
                <a:ea typeface="宋体" pitchFamily="2" charset="-122"/>
              </a:endParaRPr>
            </a:p>
          </p:txBody>
        </p:sp>
        <p:sp>
          <p:nvSpPr>
            <p:cNvPr id="8" name="Line 6"/>
            <p:cNvSpPr>
              <a:spLocks noChangeShapeType="1"/>
            </p:cNvSpPr>
            <p:nvPr/>
          </p:nvSpPr>
          <p:spPr bwMode="gray">
            <a:xfrm flipV="1">
              <a:off x="2872" y="1472"/>
              <a:ext cx="0" cy="359"/>
            </a:xfrm>
            <a:prstGeom prst="line">
              <a:avLst/>
            </a:prstGeom>
            <a:noFill/>
            <a:ln w="9525">
              <a:solidFill>
                <a:schemeClr val="bg1"/>
              </a:solidFill>
              <a:round/>
              <a:headEnd/>
              <a:tailEnd/>
            </a:ln>
          </p:spPr>
          <p:txBody>
            <a:bodyPr wrap="none" anchor="ctr"/>
            <a:lstStyle/>
            <a:p>
              <a:endParaRPr lang="fr-FR"/>
            </a:p>
          </p:txBody>
        </p:sp>
        <p:sp>
          <p:nvSpPr>
            <p:cNvPr id="9" name="Line 7"/>
            <p:cNvSpPr>
              <a:spLocks noChangeShapeType="1"/>
            </p:cNvSpPr>
            <p:nvPr/>
          </p:nvSpPr>
          <p:spPr bwMode="gray">
            <a:xfrm>
              <a:off x="1793" y="1974"/>
              <a:ext cx="0" cy="115"/>
            </a:xfrm>
            <a:prstGeom prst="line">
              <a:avLst/>
            </a:prstGeom>
            <a:noFill/>
            <a:ln w="9525">
              <a:solidFill>
                <a:schemeClr val="bg1"/>
              </a:solidFill>
              <a:round/>
              <a:headEnd/>
              <a:tailEnd/>
            </a:ln>
          </p:spPr>
          <p:txBody>
            <a:bodyPr wrap="none" anchor="ctr"/>
            <a:lstStyle/>
            <a:p>
              <a:endParaRPr lang="fr-FR"/>
            </a:p>
          </p:txBody>
        </p:sp>
        <p:sp>
          <p:nvSpPr>
            <p:cNvPr id="10" name="Line 8"/>
            <p:cNvSpPr>
              <a:spLocks noChangeShapeType="1"/>
            </p:cNvSpPr>
            <p:nvPr/>
          </p:nvSpPr>
          <p:spPr bwMode="gray">
            <a:xfrm>
              <a:off x="3951" y="1959"/>
              <a:ext cx="0" cy="123"/>
            </a:xfrm>
            <a:prstGeom prst="line">
              <a:avLst/>
            </a:prstGeom>
            <a:noFill/>
            <a:ln w="9525">
              <a:solidFill>
                <a:schemeClr val="bg1"/>
              </a:solidFill>
              <a:round/>
              <a:headEnd/>
              <a:tailEnd/>
            </a:ln>
          </p:spPr>
          <p:txBody>
            <a:bodyPr wrap="none" anchor="ctr"/>
            <a:lstStyle/>
            <a:p>
              <a:endParaRPr lang="fr-FR"/>
            </a:p>
          </p:txBody>
        </p:sp>
        <p:sp>
          <p:nvSpPr>
            <p:cNvPr id="11" name="Line 9"/>
            <p:cNvSpPr>
              <a:spLocks noChangeShapeType="1"/>
            </p:cNvSpPr>
            <p:nvPr/>
          </p:nvSpPr>
          <p:spPr bwMode="gray">
            <a:xfrm flipV="1">
              <a:off x="3951" y="1794"/>
              <a:ext cx="384" cy="165"/>
            </a:xfrm>
            <a:prstGeom prst="line">
              <a:avLst/>
            </a:prstGeom>
            <a:noFill/>
            <a:ln w="9525">
              <a:solidFill>
                <a:schemeClr val="bg1"/>
              </a:solidFill>
              <a:round/>
              <a:headEnd/>
              <a:tailEnd/>
            </a:ln>
          </p:spPr>
          <p:txBody>
            <a:bodyPr wrap="none" anchor="ctr"/>
            <a:lstStyle/>
            <a:p>
              <a:endParaRPr lang="fr-FR"/>
            </a:p>
          </p:txBody>
        </p:sp>
        <p:sp>
          <p:nvSpPr>
            <p:cNvPr id="12" name="Line 10"/>
            <p:cNvSpPr>
              <a:spLocks noChangeShapeType="1"/>
            </p:cNvSpPr>
            <p:nvPr/>
          </p:nvSpPr>
          <p:spPr bwMode="gray">
            <a:xfrm flipH="1" flipV="1">
              <a:off x="1413" y="1801"/>
              <a:ext cx="378" cy="171"/>
            </a:xfrm>
            <a:prstGeom prst="line">
              <a:avLst/>
            </a:prstGeom>
            <a:noFill/>
            <a:ln w="9525">
              <a:solidFill>
                <a:schemeClr val="bg1"/>
              </a:solidFill>
              <a:round/>
              <a:headEnd/>
              <a:tailEnd/>
            </a:ln>
          </p:spPr>
          <p:txBody>
            <a:bodyPr wrap="none" anchor="ctr"/>
            <a:lstStyle/>
            <a:p>
              <a:endParaRPr lang="fr-FR"/>
            </a:p>
          </p:txBody>
        </p:sp>
        <p:sp>
          <p:nvSpPr>
            <p:cNvPr id="13" name="Line 11"/>
            <p:cNvSpPr>
              <a:spLocks noChangeShapeType="1"/>
            </p:cNvSpPr>
            <p:nvPr/>
          </p:nvSpPr>
          <p:spPr bwMode="gray">
            <a:xfrm flipH="1">
              <a:off x="1856" y="2884"/>
              <a:ext cx="291" cy="209"/>
            </a:xfrm>
            <a:prstGeom prst="line">
              <a:avLst/>
            </a:prstGeom>
            <a:noFill/>
            <a:ln w="9525">
              <a:solidFill>
                <a:schemeClr val="bg1"/>
              </a:solidFill>
              <a:round/>
              <a:headEnd/>
              <a:tailEnd/>
            </a:ln>
          </p:spPr>
          <p:txBody>
            <a:bodyPr wrap="none" anchor="ctr"/>
            <a:lstStyle/>
            <a:p>
              <a:endParaRPr lang="fr-FR"/>
            </a:p>
          </p:txBody>
        </p:sp>
        <p:sp>
          <p:nvSpPr>
            <p:cNvPr id="14" name="Line 12"/>
            <p:cNvSpPr>
              <a:spLocks noChangeShapeType="1"/>
            </p:cNvSpPr>
            <p:nvPr/>
          </p:nvSpPr>
          <p:spPr bwMode="gray">
            <a:xfrm>
              <a:off x="3752" y="2843"/>
              <a:ext cx="365" cy="181"/>
            </a:xfrm>
            <a:prstGeom prst="line">
              <a:avLst/>
            </a:prstGeom>
            <a:noFill/>
            <a:ln w="9525">
              <a:solidFill>
                <a:schemeClr val="bg1"/>
              </a:solidFill>
              <a:round/>
              <a:headEnd/>
              <a:tailEnd/>
            </a:ln>
          </p:spPr>
          <p:txBody>
            <a:bodyPr wrap="none" anchor="ctr"/>
            <a:lstStyle/>
            <a:p>
              <a:endParaRPr lang="fr-FR"/>
            </a:p>
          </p:txBody>
        </p:sp>
        <p:sp>
          <p:nvSpPr>
            <p:cNvPr id="15" name="Line 13"/>
            <p:cNvSpPr>
              <a:spLocks noChangeShapeType="1"/>
            </p:cNvSpPr>
            <p:nvPr/>
          </p:nvSpPr>
          <p:spPr bwMode="gray">
            <a:xfrm flipH="1">
              <a:off x="1850" y="3090"/>
              <a:ext cx="7" cy="110"/>
            </a:xfrm>
            <a:prstGeom prst="line">
              <a:avLst/>
            </a:prstGeom>
            <a:noFill/>
            <a:ln w="9525">
              <a:solidFill>
                <a:schemeClr val="bg1"/>
              </a:solidFill>
              <a:round/>
              <a:headEnd/>
              <a:tailEnd/>
            </a:ln>
          </p:spPr>
          <p:txBody>
            <a:bodyPr wrap="none" anchor="ctr"/>
            <a:lstStyle/>
            <a:p>
              <a:endParaRPr lang="fr-FR"/>
            </a:p>
          </p:txBody>
        </p:sp>
        <p:sp>
          <p:nvSpPr>
            <p:cNvPr id="16" name="Line 14"/>
            <p:cNvSpPr>
              <a:spLocks noChangeShapeType="1"/>
            </p:cNvSpPr>
            <p:nvPr/>
          </p:nvSpPr>
          <p:spPr bwMode="gray">
            <a:xfrm flipH="1">
              <a:off x="4112" y="3022"/>
              <a:ext cx="7" cy="110"/>
            </a:xfrm>
            <a:prstGeom prst="line">
              <a:avLst/>
            </a:prstGeom>
            <a:noFill/>
            <a:ln w="9525">
              <a:solidFill>
                <a:schemeClr val="bg1"/>
              </a:solidFill>
              <a:round/>
              <a:headEnd/>
              <a:tailEnd/>
            </a:ln>
          </p:spPr>
          <p:txBody>
            <a:bodyPr wrap="none" anchor="ctr"/>
            <a:lstStyle/>
            <a:p>
              <a:endParaRPr lang="fr-FR"/>
            </a:p>
          </p:txBody>
        </p:sp>
      </p:grpSp>
      <p:sp>
        <p:nvSpPr>
          <p:cNvPr id="17" name="Line 15"/>
          <p:cNvSpPr>
            <a:spLocks noChangeShapeType="1"/>
          </p:cNvSpPr>
          <p:nvPr/>
        </p:nvSpPr>
        <p:spPr bwMode="black">
          <a:xfrm>
            <a:off x="4005263" y="2852936"/>
            <a:ext cx="0" cy="436563"/>
          </a:xfrm>
          <a:prstGeom prst="line">
            <a:avLst/>
          </a:prstGeom>
          <a:noFill/>
          <a:ln w="9525">
            <a:solidFill>
              <a:schemeClr val="tx1"/>
            </a:solidFill>
            <a:round/>
            <a:headEnd/>
            <a:tailEnd type="oval" w="med" len="med"/>
          </a:ln>
        </p:spPr>
        <p:txBody>
          <a:bodyPr wrap="none" anchor="ctr"/>
          <a:lstStyle/>
          <a:p>
            <a:endParaRPr lang="fr-FR"/>
          </a:p>
        </p:txBody>
      </p:sp>
      <p:sp>
        <p:nvSpPr>
          <p:cNvPr id="18" name="Line 16"/>
          <p:cNvSpPr>
            <a:spLocks noChangeShapeType="1"/>
          </p:cNvSpPr>
          <p:nvPr/>
        </p:nvSpPr>
        <p:spPr bwMode="black">
          <a:xfrm>
            <a:off x="5824538" y="2852936"/>
            <a:ext cx="0" cy="481013"/>
          </a:xfrm>
          <a:prstGeom prst="line">
            <a:avLst/>
          </a:prstGeom>
          <a:noFill/>
          <a:ln w="9525">
            <a:solidFill>
              <a:schemeClr val="tx1"/>
            </a:solidFill>
            <a:round/>
            <a:headEnd/>
            <a:tailEnd type="oval" w="med" len="med"/>
          </a:ln>
        </p:spPr>
        <p:txBody>
          <a:bodyPr wrap="none" anchor="ctr"/>
          <a:lstStyle/>
          <a:p>
            <a:endParaRPr lang="fr-FR"/>
          </a:p>
        </p:txBody>
      </p:sp>
      <p:sp>
        <p:nvSpPr>
          <p:cNvPr id="19" name="Line 17"/>
          <p:cNvSpPr>
            <a:spLocks noChangeShapeType="1"/>
          </p:cNvSpPr>
          <p:nvPr/>
        </p:nvSpPr>
        <p:spPr bwMode="black">
          <a:xfrm flipV="1">
            <a:off x="4984750" y="5229200"/>
            <a:ext cx="0" cy="534988"/>
          </a:xfrm>
          <a:prstGeom prst="line">
            <a:avLst/>
          </a:prstGeom>
          <a:noFill/>
          <a:ln w="9525">
            <a:solidFill>
              <a:schemeClr val="tx1"/>
            </a:solidFill>
            <a:round/>
            <a:headEnd/>
            <a:tailEnd type="oval" w="med" len="med"/>
          </a:ln>
        </p:spPr>
        <p:txBody>
          <a:bodyPr wrap="none" anchor="ctr"/>
          <a:lstStyle/>
          <a:p>
            <a:endParaRPr lang="fr-FR"/>
          </a:p>
        </p:txBody>
      </p:sp>
      <p:sp>
        <p:nvSpPr>
          <p:cNvPr id="20" name="Line 18"/>
          <p:cNvSpPr>
            <a:spLocks noChangeShapeType="1"/>
          </p:cNvSpPr>
          <p:nvPr/>
        </p:nvSpPr>
        <p:spPr bwMode="gray">
          <a:xfrm flipH="1" flipV="1">
            <a:off x="7020073" y="4262438"/>
            <a:ext cx="576263" cy="0"/>
          </a:xfrm>
          <a:prstGeom prst="line">
            <a:avLst/>
          </a:prstGeom>
          <a:noFill/>
          <a:ln w="9525">
            <a:solidFill>
              <a:schemeClr val="tx1"/>
            </a:solidFill>
            <a:round/>
            <a:headEnd/>
            <a:tailEnd type="oval" w="med" len="med"/>
          </a:ln>
        </p:spPr>
        <p:txBody>
          <a:bodyPr wrap="none" anchor="ctr"/>
          <a:lstStyle/>
          <a:p>
            <a:endParaRPr lang="fr-FR"/>
          </a:p>
        </p:txBody>
      </p:sp>
      <p:sp>
        <p:nvSpPr>
          <p:cNvPr id="21" name="Line 19"/>
          <p:cNvSpPr>
            <a:spLocks noChangeShapeType="1"/>
          </p:cNvSpPr>
          <p:nvPr/>
        </p:nvSpPr>
        <p:spPr bwMode="gray">
          <a:xfrm flipV="1">
            <a:off x="2219325" y="4221088"/>
            <a:ext cx="576263" cy="0"/>
          </a:xfrm>
          <a:prstGeom prst="line">
            <a:avLst/>
          </a:prstGeom>
          <a:noFill/>
          <a:ln w="9525">
            <a:solidFill>
              <a:schemeClr val="tx1"/>
            </a:solidFill>
            <a:round/>
            <a:headEnd/>
            <a:tailEnd type="oval" w="med" len="med"/>
          </a:ln>
        </p:spPr>
        <p:txBody>
          <a:bodyPr wrap="none" anchor="ctr"/>
          <a:lstStyle/>
          <a:p>
            <a:endParaRPr lang="fr-FR"/>
          </a:p>
        </p:txBody>
      </p:sp>
      <p:sp>
        <p:nvSpPr>
          <p:cNvPr id="22" name="Text Box 20"/>
          <p:cNvSpPr txBox="1">
            <a:spLocks noChangeArrowheads="1"/>
          </p:cNvSpPr>
          <p:nvPr/>
        </p:nvSpPr>
        <p:spPr bwMode="black">
          <a:xfrm>
            <a:off x="2267744" y="2348880"/>
            <a:ext cx="2564606" cy="584775"/>
          </a:xfrm>
          <a:prstGeom prst="rect">
            <a:avLst/>
          </a:prstGeom>
          <a:noFill/>
          <a:ln w="9525">
            <a:noFill/>
            <a:miter lim="800000"/>
            <a:headEnd/>
            <a:tailEnd/>
          </a:ln>
        </p:spPr>
        <p:txBody>
          <a:bodyPr wrap="square">
            <a:spAutoFit/>
          </a:bodyPr>
          <a:lstStyle/>
          <a:p>
            <a:pPr algn="ctr">
              <a:spcBef>
                <a:spcPct val="50000"/>
              </a:spcBef>
            </a:pPr>
            <a:r>
              <a:rPr lang="ar-TN" sz="1600" b="1" dirty="0" smtClean="0"/>
              <a:t>تضييع وتهميش </a:t>
            </a:r>
            <a:r>
              <a:rPr lang="ar-TN" sz="1600" b="1" u="sng" dirty="0" smtClean="0"/>
              <a:t>الهويّة العربيّة والإسلاميّة</a:t>
            </a:r>
            <a:endParaRPr lang="en-US" altLang="zh-CN" sz="1600" b="1" dirty="0">
              <a:ea typeface="宋体" pitchFamily="2" charset="-122"/>
            </a:endParaRPr>
          </a:p>
        </p:txBody>
      </p:sp>
      <p:sp>
        <p:nvSpPr>
          <p:cNvPr id="23" name="Text Box 21"/>
          <p:cNvSpPr txBox="1">
            <a:spLocks noChangeArrowheads="1"/>
          </p:cNvSpPr>
          <p:nvPr/>
        </p:nvSpPr>
        <p:spPr bwMode="black">
          <a:xfrm>
            <a:off x="4788024" y="2276872"/>
            <a:ext cx="2088232" cy="584775"/>
          </a:xfrm>
          <a:prstGeom prst="rect">
            <a:avLst/>
          </a:prstGeom>
          <a:noFill/>
          <a:ln w="9525">
            <a:noFill/>
            <a:miter lim="800000"/>
            <a:headEnd/>
            <a:tailEnd/>
          </a:ln>
        </p:spPr>
        <p:txBody>
          <a:bodyPr wrap="square">
            <a:spAutoFit/>
          </a:bodyPr>
          <a:lstStyle/>
          <a:p>
            <a:pPr lvl="0" algn="r" rtl="1"/>
            <a:r>
              <a:rPr lang="ar-TN" sz="1600" b="1" dirty="0" smtClean="0"/>
              <a:t>ربط المنظومة التّربويّة </a:t>
            </a:r>
            <a:r>
              <a:rPr lang="ar-TN" sz="1600" b="1" u="sng" dirty="0" smtClean="0"/>
              <a:t>بمصالح</a:t>
            </a:r>
            <a:r>
              <a:rPr lang="ar-TN" sz="1600" b="1" dirty="0" smtClean="0"/>
              <a:t> النّظام الحاكم</a:t>
            </a:r>
            <a:endParaRPr lang="fr-FR" sz="1600" b="1" dirty="0" smtClean="0"/>
          </a:p>
        </p:txBody>
      </p:sp>
      <p:sp>
        <p:nvSpPr>
          <p:cNvPr id="24" name="Text Box 22"/>
          <p:cNvSpPr txBox="1">
            <a:spLocks noChangeArrowheads="1"/>
          </p:cNvSpPr>
          <p:nvPr/>
        </p:nvSpPr>
        <p:spPr bwMode="black">
          <a:xfrm>
            <a:off x="7380312" y="3933056"/>
            <a:ext cx="1763688" cy="615553"/>
          </a:xfrm>
          <a:prstGeom prst="rect">
            <a:avLst/>
          </a:prstGeom>
          <a:noFill/>
          <a:ln w="9525">
            <a:noFill/>
            <a:miter lim="800000"/>
            <a:headEnd/>
            <a:tailEnd/>
          </a:ln>
        </p:spPr>
        <p:txBody>
          <a:bodyPr wrap="square">
            <a:spAutoFit/>
          </a:bodyPr>
          <a:lstStyle/>
          <a:p>
            <a:pPr>
              <a:spcBef>
                <a:spcPct val="50000"/>
              </a:spcBef>
            </a:pPr>
            <a:r>
              <a:rPr lang="ar-TN" sz="1600" b="1" dirty="0" smtClean="0"/>
              <a:t>كثرة </a:t>
            </a:r>
            <a:r>
              <a:rPr lang="ar-TN" sz="1600" b="1" u="sng" dirty="0" smtClean="0"/>
              <a:t>الارتجال وعدم الاستقرار</a:t>
            </a:r>
            <a:r>
              <a:rPr lang="ar-TN" b="1" dirty="0" smtClean="0"/>
              <a:t> </a:t>
            </a:r>
            <a:endParaRPr lang="en-US" altLang="zh-CN" b="1" dirty="0">
              <a:ea typeface="宋体" pitchFamily="2" charset="-122"/>
            </a:endParaRPr>
          </a:p>
        </p:txBody>
      </p:sp>
      <p:sp>
        <p:nvSpPr>
          <p:cNvPr id="25" name="Text Box 23"/>
          <p:cNvSpPr txBox="1">
            <a:spLocks noChangeArrowheads="1"/>
          </p:cNvSpPr>
          <p:nvPr/>
        </p:nvSpPr>
        <p:spPr bwMode="black">
          <a:xfrm>
            <a:off x="2195736" y="5854700"/>
            <a:ext cx="5760640" cy="338554"/>
          </a:xfrm>
          <a:prstGeom prst="rect">
            <a:avLst/>
          </a:prstGeom>
          <a:noFill/>
          <a:ln w="9525">
            <a:noFill/>
            <a:miter lim="800000"/>
            <a:headEnd/>
            <a:tailEnd/>
          </a:ln>
        </p:spPr>
        <p:txBody>
          <a:bodyPr wrap="square">
            <a:spAutoFit/>
          </a:bodyPr>
          <a:lstStyle/>
          <a:p>
            <a:pPr algn="ctr">
              <a:spcBef>
                <a:spcPct val="50000"/>
              </a:spcBef>
            </a:pPr>
            <a:r>
              <a:rPr lang="ar-TN" sz="1600" b="1" dirty="0" smtClean="0"/>
              <a:t>التّبعيّة الواضحة للغرب سياسة واقتصادا وفكرا وثقافة </a:t>
            </a:r>
            <a:r>
              <a:rPr lang="ar-TN" sz="1600" b="1" u="sng" dirty="0" smtClean="0"/>
              <a:t>وتربية</a:t>
            </a:r>
            <a:endParaRPr lang="en-US" altLang="zh-CN" sz="1600" b="1" dirty="0">
              <a:ea typeface="宋体" pitchFamily="2" charset="-122"/>
            </a:endParaRPr>
          </a:p>
        </p:txBody>
      </p:sp>
      <p:sp>
        <p:nvSpPr>
          <p:cNvPr id="26" name="Text Box 24"/>
          <p:cNvSpPr txBox="1">
            <a:spLocks noChangeArrowheads="1"/>
          </p:cNvSpPr>
          <p:nvPr/>
        </p:nvSpPr>
        <p:spPr bwMode="black">
          <a:xfrm>
            <a:off x="395536" y="3861048"/>
            <a:ext cx="1872208" cy="584775"/>
          </a:xfrm>
          <a:prstGeom prst="rect">
            <a:avLst/>
          </a:prstGeom>
          <a:noFill/>
          <a:ln w="9525">
            <a:noFill/>
            <a:miter lim="800000"/>
            <a:headEnd/>
            <a:tailEnd/>
          </a:ln>
        </p:spPr>
        <p:txBody>
          <a:bodyPr wrap="square">
            <a:spAutoFit/>
          </a:bodyPr>
          <a:lstStyle/>
          <a:p>
            <a:pPr lvl="0" algn="r" rtl="1"/>
            <a:r>
              <a:rPr lang="ar-TN" sz="1600" b="1" dirty="0" smtClean="0"/>
              <a:t>الاعتماد المفرط على </a:t>
            </a:r>
            <a:r>
              <a:rPr lang="ar-TN" sz="1600" b="1" u="sng" dirty="0" smtClean="0"/>
              <a:t>الخبرات الأجنبية</a:t>
            </a:r>
            <a:endParaRPr lang="fr-FR" sz="1600" b="1" dirty="0" smtClean="0"/>
          </a:p>
        </p:txBody>
      </p:sp>
      <p:sp>
        <p:nvSpPr>
          <p:cNvPr id="27" name="Rectangle 26"/>
          <p:cNvSpPr/>
          <p:nvPr/>
        </p:nvSpPr>
        <p:spPr>
          <a:xfrm>
            <a:off x="3851920" y="4057908"/>
            <a:ext cx="2215671" cy="523220"/>
          </a:xfrm>
          <a:prstGeom prst="rect">
            <a:avLst/>
          </a:prstGeom>
        </p:spPr>
        <p:txBody>
          <a:bodyPr wrap="none">
            <a:spAutoFit/>
          </a:bodyPr>
          <a:lstStyle/>
          <a:p>
            <a:r>
              <a:rPr lang="ar-TN" sz="2800" b="1" dirty="0" smtClean="0">
                <a:ln w="31550" cmpd="sng">
                  <a:noFill/>
                  <a:prstDash val="solid"/>
                </a:ln>
                <a:solidFill>
                  <a:srgbClr val="FF0101"/>
                </a:solidFill>
                <a:effectLst>
                  <a:outerShdw blurRad="50800" dist="40000" dir="5400000" algn="tl" rotWithShape="0">
                    <a:srgbClr val="000000">
                      <a:shade val="5000"/>
                      <a:satMod val="120000"/>
                      <a:alpha val="33000"/>
                    </a:srgbClr>
                  </a:outerShdw>
                </a:effectLst>
              </a:rPr>
              <a:t>القواسم المشتركة</a:t>
            </a:r>
            <a:endParaRPr lang="fr-FR" sz="2800" dirty="0">
              <a:solidFill>
                <a:srgbClr val="FF0101"/>
              </a:solidFill>
            </a:endParaRPr>
          </a:p>
        </p:txBody>
      </p:sp>
      <p:sp>
        <p:nvSpPr>
          <p:cNvPr id="28" name="AutoShape 27"/>
          <p:cNvSpPr>
            <a:spLocks noChangeArrowheads="1"/>
          </p:cNvSpPr>
          <p:nvPr/>
        </p:nvSpPr>
        <p:spPr bwMode="gray">
          <a:xfrm flipH="1" flipV="1">
            <a:off x="3778250" y="4364038"/>
            <a:ext cx="2392363" cy="620712"/>
          </a:xfrm>
          <a:custGeom>
            <a:avLst/>
            <a:gdLst>
              <a:gd name="G0" fmla="+- -14015 0 0"/>
              <a:gd name="G1" fmla="+- -11677937 0 0"/>
              <a:gd name="G2" fmla="+- -14015 0 -11677937"/>
              <a:gd name="G3" fmla="+- 10800 0 0"/>
              <a:gd name="G4" fmla="+- 0 0 -14015"/>
              <a:gd name="T0" fmla="*/ 360 256 1"/>
              <a:gd name="T1" fmla="*/ 0 256 1"/>
              <a:gd name="G5" fmla="+- G2 T0 T1"/>
              <a:gd name="G6" fmla="?: G2 G2 G5"/>
              <a:gd name="G7" fmla="+- 0 0 G6"/>
              <a:gd name="G8" fmla="+- 8574 0 0"/>
              <a:gd name="G9" fmla="+- 0 0 -11677937"/>
              <a:gd name="G10" fmla="+- 8574 0 2700"/>
              <a:gd name="G11" fmla="cos G10 -14015"/>
              <a:gd name="G12" fmla="sin G10 -14015"/>
              <a:gd name="G13" fmla="cos 13500 -14015"/>
              <a:gd name="G14" fmla="sin 13500 -14015"/>
              <a:gd name="G15" fmla="+- G11 10800 0"/>
              <a:gd name="G16" fmla="+- G12 10800 0"/>
              <a:gd name="G17" fmla="+- G13 10800 0"/>
              <a:gd name="G18" fmla="+- G14 10800 0"/>
              <a:gd name="G19" fmla="*/ 8574 1 2"/>
              <a:gd name="G20" fmla="+- G19 5400 0"/>
              <a:gd name="G21" fmla="cos G20 -14015"/>
              <a:gd name="G22" fmla="sin G20 -14015"/>
              <a:gd name="G23" fmla="+- G21 10800 0"/>
              <a:gd name="G24" fmla="+- G12 G23 G22"/>
              <a:gd name="G25" fmla="+- G22 G23 G11"/>
              <a:gd name="G26" fmla="cos 10800 -14015"/>
              <a:gd name="G27" fmla="sin 10800 -14015"/>
              <a:gd name="G28" fmla="cos 8574 -14015"/>
              <a:gd name="G29" fmla="sin 8574 -14015"/>
              <a:gd name="G30" fmla="+- G26 10800 0"/>
              <a:gd name="G31" fmla="+- G27 10800 0"/>
              <a:gd name="G32" fmla="+- G28 10800 0"/>
              <a:gd name="G33" fmla="+- G29 10800 0"/>
              <a:gd name="G34" fmla="+- G19 5400 0"/>
              <a:gd name="G35" fmla="cos G34 -11677937"/>
              <a:gd name="G36" fmla="sin G34 -11677937"/>
              <a:gd name="G37" fmla="+/ -11677937 -14015 2"/>
              <a:gd name="T2" fmla="*/ 180 256 1"/>
              <a:gd name="T3" fmla="*/ 0 256 1"/>
              <a:gd name="G38" fmla="+- G37 T2 T3"/>
              <a:gd name="G39" fmla="?: G2 G37 G38"/>
              <a:gd name="G40" fmla="cos 10800 G39"/>
              <a:gd name="G41" fmla="sin 10800 G39"/>
              <a:gd name="G42" fmla="cos 8574 G39"/>
              <a:gd name="G43" fmla="sin 8574 G39"/>
              <a:gd name="G44" fmla="+- G40 10800 0"/>
              <a:gd name="G45" fmla="+- G41 10800 0"/>
              <a:gd name="G46" fmla="+- G42 10800 0"/>
              <a:gd name="G47" fmla="+- G43 10800 0"/>
              <a:gd name="G48" fmla="+- G35 10800 0"/>
              <a:gd name="G49" fmla="+- G36 10800 0"/>
              <a:gd name="T4" fmla="*/ 10950 w 21600"/>
              <a:gd name="T5" fmla="*/ 1 h 21600"/>
              <a:gd name="T6" fmla="*/ 1117 w 21600"/>
              <a:gd name="T7" fmla="*/ 10494 h 21600"/>
              <a:gd name="T8" fmla="*/ 10919 w 21600"/>
              <a:gd name="T9" fmla="*/ 2226 h 21600"/>
              <a:gd name="T10" fmla="*/ 24299 w 21600"/>
              <a:gd name="T11" fmla="*/ 10749 h 21600"/>
              <a:gd name="T12" fmla="*/ 20501 w 21600"/>
              <a:gd name="T13" fmla="*/ 14576 h 21600"/>
              <a:gd name="T14" fmla="*/ 16673 w 21600"/>
              <a:gd name="T15" fmla="*/ 1077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9373" y="10767"/>
                </a:moveTo>
                <a:cubicBezTo>
                  <a:pt x="19356" y="6045"/>
                  <a:pt x="15522" y="2226"/>
                  <a:pt x="10800" y="2226"/>
                </a:cubicBezTo>
                <a:cubicBezTo>
                  <a:pt x="6170" y="2225"/>
                  <a:pt x="2376" y="5901"/>
                  <a:pt x="2230" y="10529"/>
                </a:cubicBezTo>
                <a:lnTo>
                  <a:pt x="5" y="10459"/>
                </a:lnTo>
                <a:cubicBezTo>
                  <a:pt x="189" y="4630"/>
                  <a:pt x="4968" y="-1"/>
                  <a:pt x="10800" y="0"/>
                </a:cubicBezTo>
                <a:cubicBezTo>
                  <a:pt x="16748" y="0"/>
                  <a:pt x="21577" y="4810"/>
                  <a:pt x="21599" y="10759"/>
                </a:cubicBezTo>
                <a:lnTo>
                  <a:pt x="24299" y="10749"/>
                </a:lnTo>
                <a:lnTo>
                  <a:pt x="20501" y="14576"/>
                </a:lnTo>
                <a:lnTo>
                  <a:pt x="16673" y="10778"/>
                </a:lnTo>
                <a:lnTo>
                  <a:pt x="19373" y="10767"/>
                </a:lnTo>
                <a:close/>
              </a:path>
            </a:pathLst>
          </a:custGeom>
          <a:gradFill rotWithShape="1">
            <a:gsLst>
              <a:gs pos="0">
                <a:schemeClr val="folHlink">
                  <a:gamma/>
                  <a:shade val="66667"/>
                  <a:invGamma/>
                </a:schemeClr>
              </a:gs>
              <a:gs pos="100000">
                <a:schemeClr val="folHlink"/>
              </a:gs>
            </a:gsLst>
            <a:lin ang="0" scaled="1"/>
          </a:gradFill>
          <a:ln w="9525" algn="ctr">
            <a:noFill/>
            <a:miter lim="800000"/>
            <a:headEnd/>
            <a:tailEnd/>
          </a:ln>
          <a:effectLst/>
        </p:spPr>
        <p:txBody>
          <a:bodyPr wrap="none" anchor="ctr"/>
          <a:lstStyle/>
          <a:p>
            <a:endParaRPr lang="zh-CN" altLang="en-US">
              <a:ea typeface="宋体" pitchFamily="2" charset="-122"/>
            </a:endParaRPr>
          </a:p>
        </p:txBody>
      </p:sp>
      <p:sp>
        <p:nvSpPr>
          <p:cNvPr id="29" name="AutoShape 26"/>
          <p:cNvSpPr>
            <a:spLocks noChangeArrowheads="1"/>
          </p:cNvSpPr>
          <p:nvPr/>
        </p:nvSpPr>
        <p:spPr bwMode="gray">
          <a:xfrm>
            <a:off x="3635896" y="3645024"/>
            <a:ext cx="2339975" cy="663575"/>
          </a:xfrm>
          <a:custGeom>
            <a:avLst/>
            <a:gdLst>
              <a:gd name="G0" fmla="+- 13742 0 0"/>
              <a:gd name="G1" fmla="+- -11677937 0 0"/>
              <a:gd name="G2" fmla="+- 13742 0 -11677937"/>
              <a:gd name="G3" fmla="+- 10800 0 0"/>
              <a:gd name="G4" fmla="+- 0 0 13742"/>
              <a:gd name="T0" fmla="*/ 360 256 1"/>
              <a:gd name="T1" fmla="*/ 0 256 1"/>
              <a:gd name="G5" fmla="+- G2 T0 T1"/>
              <a:gd name="G6" fmla="?: G2 G2 G5"/>
              <a:gd name="G7" fmla="+- 0 0 G6"/>
              <a:gd name="G8" fmla="+- 8470 0 0"/>
              <a:gd name="G9" fmla="+- 0 0 -11677937"/>
              <a:gd name="G10" fmla="+- 8470 0 2700"/>
              <a:gd name="G11" fmla="cos G10 13742"/>
              <a:gd name="G12" fmla="sin G10 13742"/>
              <a:gd name="G13" fmla="cos 13500 13742"/>
              <a:gd name="G14" fmla="sin 13500 13742"/>
              <a:gd name="G15" fmla="+- G11 10800 0"/>
              <a:gd name="G16" fmla="+- G12 10800 0"/>
              <a:gd name="G17" fmla="+- G13 10800 0"/>
              <a:gd name="G18" fmla="+- G14 10800 0"/>
              <a:gd name="G19" fmla="*/ 8470 1 2"/>
              <a:gd name="G20" fmla="+- G19 5400 0"/>
              <a:gd name="G21" fmla="cos G20 13742"/>
              <a:gd name="G22" fmla="sin G20 13742"/>
              <a:gd name="G23" fmla="+- G21 10800 0"/>
              <a:gd name="G24" fmla="+- G12 G23 G22"/>
              <a:gd name="G25" fmla="+- G22 G23 G11"/>
              <a:gd name="G26" fmla="cos 10800 13742"/>
              <a:gd name="G27" fmla="sin 10800 13742"/>
              <a:gd name="G28" fmla="cos 8470 13742"/>
              <a:gd name="G29" fmla="sin 8470 13742"/>
              <a:gd name="G30" fmla="+- G26 10800 0"/>
              <a:gd name="G31" fmla="+- G27 10800 0"/>
              <a:gd name="G32" fmla="+- G28 10800 0"/>
              <a:gd name="G33" fmla="+- G29 10800 0"/>
              <a:gd name="G34" fmla="+- G19 5400 0"/>
              <a:gd name="G35" fmla="cos G34 -11677937"/>
              <a:gd name="G36" fmla="sin G34 -11677937"/>
              <a:gd name="G37" fmla="+/ -11677937 13742 2"/>
              <a:gd name="T2" fmla="*/ 180 256 1"/>
              <a:gd name="T3" fmla="*/ 0 256 1"/>
              <a:gd name="G38" fmla="+- G37 T2 T3"/>
              <a:gd name="G39" fmla="?: G2 G37 G38"/>
              <a:gd name="G40" fmla="cos 10800 G39"/>
              <a:gd name="G41" fmla="sin 10800 G39"/>
              <a:gd name="G42" fmla="cos 8470 G39"/>
              <a:gd name="G43" fmla="sin 8470 G39"/>
              <a:gd name="G44" fmla="+- G40 10800 0"/>
              <a:gd name="G45" fmla="+- G41 10800 0"/>
              <a:gd name="G46" fmla="+- G42 10800 0"/>
              <a:gd name="G47" fmla="+- G43 10800 0"/>
              <a:gd name="G48" fmla="+- G35 10800 0"/>
              <a:gd name="G49" fmla="+- G36 10800 0"/>
              <a:gd name="T4" fmla="*/ 10990 w 21600"/>
              <a:gd name="T5" fmla="*/ 1 h 21600"/>
              <a:gd name="T6" fmla="*/ 1169 w 21600"/>
              <a:gd name="T7" fmla="*/ 10495 h 21600"/>
              <a:gd name="T8" fmla="*/ 10949 w 21600"/>
              <a:gd name="T9" fmla="*/ 2331 h 21600"/>
              <a:gd name="T10" fmla="*/ 24299 w 21600"/>
              <a:gd name="T11" fmla="*/ 10849 h 21600"/>
              <a:gd name="T12" fmla="*/ 20420 w 21600"/>
              <a:gd name="T13" fmla="*/ 14700 h 21600"/>
              <a:gd name="T14" fmla="*/ 16569 w 21600"/>
              <a:gd name="T15" fmla="*/ 10821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9269" y="10830"/>
                </a:moveTo>
                <a:cubicBezTo>
                  <a:pt x="19269" y="10820"/>
                  <a:pt x="19270" y="10810"/>
                  <a:pt x="19270" y="10800"/>
                </a:cubicBezTo>
                <a:cubicBezTo>
                  <a:pt x="19270" y="6122"/>
                  <a:pt x="15477" y="2330"/>
                  <a:pt x="10800" y="2330"/>
                </a:cubicBezTo>
                <a:cubicBezTo>
                  <a:pt x="6226" y="2329"/>
                  <a:pt x="2478" y="5961"/>
                  <a:pt x="2334" y="10532"/>
                </a:cubicBezTo>
                <a:lnTo>
                  <a:pt x="5" y="10459"/>
                </a:lnTo>
                <a:cubicBezTo>
                  <a:pt x="189" y="4630"/>
                  <a:pt x="4968" y="-1"/>
                  <a:pt x="10800" y="0"/>
                </a:cubicBezTo>
                <a:cubicBezTo>
                  <a:pt x="16764" y="0"/>
                  <a:pt x="21600" y="4835"/>
                  <a:pt x="21600" y="10800"/>
                </a:cubicBezTo>
                <a:cubicBezTo>
                  <a:pt x="21600" y="10813"/>
                  <a:pt x="21599" y="10826"/>
                  <a:pt x="21599" y="10839"/>
                </a:cubicBezTo>
                <a:lnTo>
                  <a:pt x="24299" y="10849"/>
                </a:lnTo>
                <a:lnTo>
                  <a:pt x="20420" y="14700"/>
                </a:lnTo>
                <a:lnTo>
                  <a:pt x="16569" y="10821"/>
                </a:lnTo>
                <a:lnTo>
                  <a:pt x="19269" y="10830"/>
                </a:lnTo>
                <a:close/>
              </a:path>
            </a:pathLst>
          </a:custGeom>
          <a:gradFill rotWithShape="1">
            <a:gsLst>
              <a:gs pos="0">
                <a:schemeClr val="folHlink">
                  <a:gamma/>
                  <a:shade val="54510"/>
                  <a:invGamma/>
                </a:schemeClr>
              </a:gs>
              <a:gs pos="100000">
                <a:schemeClr val="folHlink"/>
              </a:gs>
            </a:gsLst>
            <a:lin ang="0" scaled="1"/>
          </a:gradFill>
          <a:ln w="9525" algn="ctr">
            <a:noFill/>
            <a:miter lim="800000"/>
            <a:headEnd/>
            <a:tailEnd/>
          </a:ln>
          <a:effectLst/>
        </p:spPr>
        <p:txBody>
          <a:bodyPr wrap="none" anchor="ctr"/>
          <a:lstStyle/>
          <a:p>
            <a:endParaRPr lang="zh-CN" altLang="en-US">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checkerboard(across)">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checkerboard(across)">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checkerboard(across)">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checkerboard(across)">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checkerboard(across)">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5"/>
                                        </p:tgtEl>
                                      </p:cBhvr>
                                    </p:animEffect>
                                    <p:animScale>
                                      <p:cBhvr>
                                        <p:cTn id="32"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2" grpId="0"/>
      <p:bldP spid="23" grpId="0"/>
      <p:bldP spid="24" grpId="0"/>
      <p:bldP spid="25"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19872" y="1844824"/>
            <a:ext cx="5760640" cy="4824536"/>
          </a:xfrm>
          <a:noFill/>
          <a:ln w="57150">
            <a:noFill/>
          </a:ln>
        </p:spPr>
        <p:txBody>
          <a:bodyPr/>
          <a:lstStyle/>
          <a:p>
            <a:pPr algn="just" rtl="1"/>
            <a:r>
              <a:rPr lang="ar-TN" dirty="0" smtClean="0"/>
              <a:t>احتلت تونس المراتب الأخيرة في تقييم دولي يتعلق بقياس كفاءة النظم التعليمية للبلدان، والقدرات الاستيعابية للتلاميذ في</a:t>
            </a:r>
            <a:r>
              <a:rPr lang="en-US" dirty="0" smtClean="0"/>
              <a:t> ‏</a:t>
            </a:r>
            <a:r>
              <a:rPr lang="ar-TN" dirty="0" smtClean="0"/>
              <a:t>الميادين العلمية، </a:t>
            </a:r>
            <a:r>
              <a:rPr lang="ar-TN" b="1" dirty="0" smtClean="0">
                <a:solidFill>
                  <a:srgbClr val="C00000"/>
                </a:solidFill>
              </a:rPr>
              <a:t>وتراوح ترتيب تونس فيها مابين المرتبة</a:t>
            </a:r>
            <a:r>
              <a:rPr lang="en-US" b="1" dirty="0" smtClean="0">
                <a:solidFill>
                  <a:srgbClr val="C00000"/>
                </a:solidFill>
              </a:rPr>
              <a:t>‎ ‎</a:t>
            </a:r>
            <a:r>
              <a:rPr lang="ar-TN" b="1" dirty="0" smtClean="0">
                <a:solidFill>
                  <a:srgbClr val="C00000"/>
                </a:solidFill>
              </a:rPr>
              <a:t>قبل الأخيرة بدرجة وقبل</a:t>
            </a:r>
            <a:r>
              <a:rPr lang="en-US" b="1" dirty="0" smtClean="0">
                <a:solidFill>
                  <a:srgbClr val="C00000"/>
                </a:solidFill>
              </a:rPr>
              <a:t> ‏</a:t>
            </a:r>
            <a:r>
              <a:rPr lang="ar-TN" b="1" dirty="0" smtClean="0">
                <a:solidFill>
                  <a:srgbClr val="C00000"/>
                </a:solidFill>
              </a:rPr>
              <a:t>الأخيرة بأربع درجات في أحسن الأحوال</a:t>
            </a:r>
            <a:r>
              <a:rPr lang="ar-TN" dirty="0" smtClean="0"/>
              <a:t>...</a:t>
            </a:r>
          </a:p>
        </p:txBody>
      </p:sp>
      <p:sp>
        <p:nvSpPr>
          <p:cNvPr id="4" name="Rectangle 3"/>
          <p:cNvSpPr/>
          <p:nvPr/>
        </p:nvSpPr>
        <p:spPr>
          <a:xfrm>
            <a:off x="2699792" y="692696"/>
            <a:ext cx="5143536"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TN" sz="5400" b="1" cap="none" spc="0" dirty="0" smtClean="0">
                <a:ln w="11430"/>
                <a:solidFill>
                  <a:srgbClr val="FF0000"/>
                </a:solidFill>
                <a:effectLst>
                  <a:outerShdw blurRad="50800" dist="39000" dir="5460000" algn="tl">
                    <a:srgbClr val="000000">
                      <a:alpha val="38000"/>
                    </a:srgbClr>
                  </a:outerShdw>
                </a:effectLst>
              </a:rPr>
              <a:t>أزمــة  واضحــة</a:t>
            </a:r>
            <a:endParaRPr lang="fr-FR" sz="5400" b="1" cap="none" spc="0" dirty="0">
              <a:ln w="11430"/>
              <a:solidFill>
                <a:srgbClr val="FF0000"/>
              </a:solidFill>
              <a:effectLst>
                <a:outerShdw blurRad="50800" dist="39000" dir="5460000" algn="tl">
                  <a:srgbClr val="000000">
                    <a:alpha val="38000"/>
                  </a:srgbClr>
                </a:outerShdw>
              </a:effectLst>
            </a:endParaRPr>
          </a:p>
        </p:txBody>
      </p:sp>
      <p:pic>
        <p:nvPicPr>
          <p:cNvPr id="62468" name="Picture 4" descr="http://alencontre.org/wp-content/uploads/2011/08/crise-economique-mondiale.jpg"/>
          <p:cNvPicPr>
            <a:picLocks noChangeAspect="1" noChangeArrowheads="1"/>
          </p:cNvPicPr>
          <p:nvPr/>
        </p:nvPicPr>
        <p:blipFill>
          <a:blip r:embed="rId2" cstate="print"/>
          <a:srcRect/>
          <a:stretch>
            <a:fillRect/>
          </a:stretch>
        </p:blipFill>
        <p:spPr bwMode="auto">
          <a:xfrm>
            <a:off x="-36512" y="1700808"/>
            <a:ext cx="3457575" cy="34563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2468"/>
                                        </p:tgtEl>
                                        <p:attrNameLst>
                                          <p:attrName>style.visibility</p:attrName>
                                        </p:attrNameLst>
                                      </p:cBhvr>
                                      <p:to>
                                        <p:strVal val="visible"/>
                                      </p:to>
                                    </p:set>
                                    <p:animEffect transition="in" filter="checkerboard(across)">
                                      <p:cBhvr>
                                        <p:cTn id="7"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285728"/>
            <a:ext cx="6215106" cy="923330"/>
          </a:xfrm>
          <a:prstGeom prst="rect">
            <a:avLst/>
          </a:prstGeom>
          <a:noFill/>
        </p:spPr>
        <p:txBody>
          <a:bodyPr wrap="square" lIns="91440" tIns="45720" rIns="91440" bIns="45720">
            <a:spAutoFit/>
          </a:bodyPr>
          <a:lstStyle/>
          <a:p>
            <a:pPr algn="ctr"/>
            <a:r>
              <a:rPr lang="ar-TN"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معــــــاييــــر وترتيــــــب</a:t>
            </a:r>
            <a:endParaRPr lang="fr-F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AutoShape 12"/>
          <p:cNvSpPr>
            <a:spLocks noChangeArrowheads="1"/>
          </p:cNvSpPr>
          <p:nvPr/>
        </p:nvSpPr>
        <p:spPr bwMode="gray">
          <a:xfrm rot="10800000">
            <a:off x="1259631" y="2204863"/>
            <a:ext cx="5297859" cy="911225"/>
          </a:xfrm>
          <a:prstGeom prst="roundRect">
            <a:avLst>
              <a:gd name="adj" fmla="val 11505"/>
            </a:avLst>
          </a:prstGeom>
          <a:gradFill rotWithShape="1">
            <a:gsLst>
              <a:gs pos="0">
                <a:schemeClr val="accent2"/>
              </a:gs>
              <a:gs pos="100000">
                <a:schemeClr val="bg1"/>
              </a:gs>
            </a:gsLst>
            <a:lin ang="0" scaled="1"/>
          </a:gradFill>
          <a:ln w="6350" algn="ctr">
            <a:noFill/>
            <a:prstDash val="sysDot"/>
            <a:round/>
            <a:headEnd/>
            <a:tailEnd/>
          </a:ln>
        </p:spPr>
        <p:txBody>
          <a:bodyPr wrap="none" anchor="ctr"/>
          <a:lstStyle/>
          <a:p>
            <a:endParaRPr lang="zh-CN" altLang="en-US">
              <a:ea typeface="宋体" pitchFamily="2" charset="-122"/>
            </a:endParaRPr>
          </a:p>
        </p:txBody>
      </p:sp>
      <p:sp>
        <p:nvSpPr>
          <p:cNvPr id="6" name="AutoShape 17"/>
          <p:cNvSpPr>
            <a:spLocks noChangeArrowheads="1"/>
          </p:cNvSpPr>
          <p:nvPr/>
        </p:nvSpPr>
        <p:spPr bwMode="gray">
          <a:xfrm rot="10800000">
            <a:off x="1331639" y="3645023"/>
            <a:ext cx="5297859" cy="911225"/>
          </a:xfrm>
          <a:prstGeom prst="roundRect">
            <a:avLst>
              <a:gd name="adj" fmla="val 11505"/>
            </a:avLst>
          </a:prstGeom>
          <a:gradFill rotWithShape="1">
            <a:gsLst>
              <a:gs pos="0">
                <a:schemeClr val="folHlink"/>
              </a:gs>
              <a:gs pos="100000">
                <a:schemeClr val="bg1"/>
              </a:gs>
            </a:gsLst>
            <a:lin ang="0" scaled="1"/>
          </a:gradFill>
          <a:ln w="6350" algn="ctr">
            <a:noFill/>
            <a:prstDash val="sysDot"/>
            <a:round/>
            <a:headEnd/>
            <a:tailEnd/>
          </a:ln>
        </p:spPr>
        <p:txBody>
          <a:bodyPr wrap="none" anchor="ctr"/>
          <a:lstStyle/>
          <a:p>
            <a:endParaRPr lang="zh-CN" altLang="en-US">
              <a:ea typeface="宋体" pitchFamily="2" charset="-122"/>
            </a:endParaRPr>
          </a:p>
        </p:txBody>
      </p:sp>
      <p:sp>
        <p:nvSpPr>
          <p:cNvPr id="7" name="AutoShape 19"/>
          <p:cNvSpPr>
            <a:spLocks noChangeArrowheads="1"/>
          </p:cNvSpPr>
          <p:nvPr/>
        </p:nvSpPr>
        <p:spPr bwMode="gray">
          <a:xfrm rot="10800000">
            <a:off x="1331640" y="5085182"/>
            <a:ext cx="5328592" cy="911225"/>
          </a:xfrm>
          <a:prstGeom prst="roundRect">
            <a:avLst>
              <a:gd name="adj" fmla="val 11505"/>
            </a:avLst>
          </a:prstGeom>
          <a:gradFill rotWithShape="1">
            <a:gsLst>
              <a:gs pos="0">
                <a:schemeClr val="accent1"/>
              </a:gs>
              <a:gs pos="100000">
                <a:schemeClr val="bg1"/>
              </a:gs>
            </a:gsLst>
            <a:lin ang="0" scaled="1"/>
          </a:gradFill>
          <a:ln w="6350" algn="ctr">
            <a:noFill/>
            <a:prstDash val="sysDot"/>
            <a:round/>
            <a:headEnd/>
            <a:tailEnd/>
          </a:ln>
        </p:spPr>
        <p:txBody>
          <a:bodyPr wrap="none" anchor="ctr"/>
          <a:lstStyle/>
          <a:p>
            <a:endParaRPr lang="zh-CN" altLang="en-US">
              <a:ea typeface="宋体" pitchFamily="2" charset="-122"/>
            </a:endParaRPr>
          </a:p>
        </p:txBody>
      </p:sp>
      <p:sp>
        <p:nvSpPr>
          <p:cNvPr id="11" name="AutoShape 21"/>
          <p:cNvSpPr>
            <a:spLocks noChangeArrowheads="1"/>
          </p:cNvSpPr>
          <p:nvPr/>
        </p:nvSpPr>
        <p:spPr bwMode="white">
          <a:xfrm rot="10800000">
            <a:off x="6012160" y="2492896"/>
            <a:ext cx="533400" cy="381000"/>
          </a:xfrm>
          <a:prstGeom prst="rightArrow">
            <a:avLst>
              <a:gd name="adj1" fmla="val 50000"/>
              <a:gd name="adj2" fmla="val 58333"/>
            </a:avLst>
          </a:prstGeom>
          <a:solidFill>
            <a:srgbClr val="FFFFFF"/>
          </a:solidFill>
          <a:ln w="9525">
            <a:noFill/>
            <a:miter lim="800000"/>
            <a:headEnd/>
            <a:tailEnd/>
          </a:ln>
        </p:spPr>
        <p:txBody>
          <a:bodyPr wrap="none" anchor="ctr"/>
          <a:lstStyle/>
          <a:p>
            <a:endParaRPr lang="zh-CN" altLang="en-US">
              <a:ea typeface="宋体" pitchFamily="2" charset="-122"/>
            </a:endParaRPr>
          </a:p>
        </p:txBody>
      </p:sp>
      <p:sp>
        <p:nvSpPr>
          <p:cNvPr id="12" name="AutoShape 22"/>
          <p:cNvSpPr>
            <a:spLocks noChangeArrowheads="1"/>
          </p:cNvSpPr>
          <p:nvPr/>
        </p:nvSpPr>
        <p:spPr bwMode="white">
          <a:xfrm rot="10800000">
            <a:off x="6054824" y="3912096"/>
            <a:ext cx="533400" cy="381000"/>
          </a:xfrm>
          <a:prstGeom prst="rightArrow">
            <a:avLst>
              <a:gd name="adj1" fmla="val 50000"/>
              <a:gd name="adj2" fmla="val 58333"/>
            </a:avLst>
          </a:prstGeom>
          <a:solidFill>
            <a:srgbClr val="FFFFFF"/>
          </a:solidFill>
          <a:ln w="9525">
            <a:noFill/>
            <a:miter lim="800000"/>
            <a:headEnd/>
            <a:tailEnd/>
          </a:ln>
        </p:spPr>
        <p:txBody>
          <a:bodyPr wrap="none" anchor="ctr"/>
          <a:lstStyle/>
          <a:p>
            <a:endParaRPr lang="zh-CN" altLang="en-US">
              <a:ea typeface="宋体" pitchFamily="2" charset="-122"/>
            </a:endParaRPr>
          </a:p>
        </p:txBody>
      </p:sp>
      <p:sp>
        <p:nvSpPr>
          <p:cNvPr id="13" name="AutoShape 23"/>
          <p:cNvSpPr>
            <a:spLocks noChangeArrowheads="1"/>
          </p:cNvSpPr>
          <p:nvPr/>
        </p:nvSpPr>
        <p:spPr bwMode="white">
          <a:xfrm rot="10800000">
            <a:off x="6126832" y="5352255"/>
            <a:ext cx="533400" cy="381000"/>
          </a:xfrm>
          <a:prstGeom prst="rightArrow">
            <a:avLst>
              <a:gd name="adj1" fmla="val 50000"/>
              <a:gd name="adj2" fmla="val 58333"/>
            </a:avLst>
          </a:prstGeom>
          <a:solidFill>
            <a:srgbClr val="FFFFFF"/>
          </a:solidFill>
          <a:ln w="9525">
            <a:noFill/>
            <a:miter lim="800000"/>
            <a:headEnd/>
            <a:tailEnd/>
          </a:ln>
        </p:spPr>
        <p:txBody>
          <a:bodyPr wrap="none" anchor="ctr"/>
          <a:lstStyle/>
          <a:p>
            <a:endParaRPr lang="zh-CN" altLang="en-US">
              <a:ea typeface="宋体" pitchFamily="2" charset="-122"/>
            </a:endParaRPr>
          </a:p>
        </p:txBody>
      </p:sp>
      <p:grpSp>
        <p:nvGrpSpPr>
          <p:cNvPr id="14" name="Group 3"/>
          <p:cNvGrpSpPr>
            <a:grpSpLocks/>
          </p:cNvGrpSpPr>
          <p:nvPr/>
        </p:nvGrpSpPr>
        <p:grpSpPr bwMode="auto">
          <a:xfrm>
            <a:off x="6668963" y="4869160"/>
            <a:ext cx="2295525" cy="1365250"/>
            <a:chOff x="471" y="272"/>
            <a:chExt cx="1161" cy="1539"/>
          </a:xfrm>
        </p:grpSpPr>
        <p:sp>
          <p:nvSpPr>
            <p:cNvPr id="15" name="Oval 4"/>
            <p:cNvSpPr>
              <a:spLocks noChangeArrowheads="1"/>
            </p:cNvSpPr>
            <p:nvPr/>
          </p:nvSpPr>
          <p:spPr bwMode="ltGray">
            <a:xfrm>
              <a:off x="471" y="1438"/>
              <a:ext cx="1159" cy="362"/>
            </a:xfrm>
            <a:prstGeom prst="ellipse">
              <a:avLst/>
            </a:prstGeom>
            <a:gradFill rotWithShape="1">
              <a:gsLst>
                <a:gs pos="0">
                  <a:srgbClr val="C1CF9D"/>
                </a:gs>
                <a:gs pos="50000">
                  <a:srgbClr val="E5EBD5"/>
                </a:gs>
                <a:gs pos="100000">
                  <a:srgbClr val="C1CF9D"/>
                </a:gs>
              </a:gsLst>
              <a:lin ang="0" scaled="1"/>
            </a:gradFill>
            <a:ln w="9525" algn="ctr">
              <a:noFill/>
              <a:round/>
              <a:headEnd/>
              <a:tailEnd/>
            </a:ln>
          </p:spPr>
          <p:txBody>
            <a:bodyPr wrap="none" anchor="ctr"/>
            <a:lstStyle/>
            <a:p>
              <a:endParaRPr lang="zh-CN" altLang="en-US">
                <a:ea typeface="宋体" pitchFamily="2" charset="-122"/>
              </a:endParaRPr>
            </a:p>
          </p:txBody>
        </p:sp>
        <p:sp>
          <p:nvSpPr>
            <p:cNvPr id="16" name="AutoShape 5"/>
            <p:cNvSpPr>
              <a:spLocks noChangeArrowheads="1"/>
            </p:cNvSpPr>
            <p:nvPr/>
          </p:nvSpPr>
          <p:spPr bwMode="ltGray">
            <a:xfrm>
              <a:off x="473" y="272"/>
              <a:ext cx="1159" cy="1539"/>
            </a:xfrm>
            <a:prstGeom prst="can">
              <a:avLst>
                <a:gd name="adj" fmla="val 33197"/>
              </a:avLst>
            </a:prstGeom>
            <a:gradFill rotWithShape="1">
              <a:gsLst>
                <a:gs pos="0">
                  <a:schemeClr val="accent1">
                    <a:gamma/>
                    <a:shade val="46275"/>
                    <a:invGamma/>
                  </a:schemeClr>
                </a:gs>
                <a:gs pos="50000">
                  <a:schemeClr val="accent1">
                    <a:alpha val="50000"/>
                  </a:schemeClr>
                </a:gs>
                <a:gs pos="100000">
                  <a:schemeClr val="accent1">
                    <a:gamma/>
                    <a:shade val="46275"/>
                    <a:invGamma/>
                  </a:schemeClr>
                </a:gs>
              </a:gsLst>
              <a:lin ang="0" scaled="1"/>
            </a:gradFill>
            <a:ln w="9525">
              <a:noFill/>
              <a:round/>
              <a:headEnd/>
              <a:tailEnd/>
            </a:ln>
            <a:effectLst/>
          </p:spPr>
          <p:txBody>
            <a:bodyPr wrap="none" anchor="ctr"/>
            <a:lstStyle/>
            <a:p>
              <a:endParaRPr lang="zh-CN" altLang="en-US">
                <a:ea typeface="宋体" pitchFamily="2" charset="-122"/>
              </a:endParaRPr>
            </a:p>
          </p:txBody>
        </p:sp>
      </p:grpSp>
      <p:grpSp>
        <p:nvGrpSpPr>
          <p:cNvPr id="17" name="Group 6"/>
          <p:cNvGrpSpPr>
            <a:grpSpLocks/>
          </p:cNvGrpSpPr>
          <p:nvPr/>
        </p:nvGrpSpPr>
        <p:grpSpPr bwMode="auto">
          <a:xfrm>
            <a:off x="6668963" y="3356992"/>
            <a:ext cx="2295525" cy="1365250"/>
            <a:chOff x="471" y="272"/>
            <a:chExt cx="1161" cy="1539"/>
          </a:xfrm>
        </p:grpSpPr>
        <p:sp>
          <p:nvSpPr>
            <p:cNvPr id="18" name="Oval 7"/>
            <p:cNvSpPr>
              <a:spLocks noChangeArrowheads="1"/>
            </p:cNvSpPr>
            <p:nvPr/>
          </p:nvSpPr>
          <p:spPr bwMode="ltGray">
            <a:xfrm>
              <a:off x="471" y="1438"/>
              <a:ext cx="1159" cy="362"/>
            </a:xfrm>
            <a:prstGeom prst="ellipse">
              <a:avLst/>
            </a:prstGeom>
            <a:gradFill rotWithShape="1">
              <a:gsLst>
                <a:gs pos="0">
                  <a:srgbClr val="C1CF9D"/>
                </a:gs>
                <a:gs pos="50000">
                  <a:srgbClr val="E5EBD5"/>
                </a:gs>
                <a:gs pos="100000">
                  <a:srgbClr val="C1CF9D"/>
                </a:gs>
              </a:gsLst>
              <a:lin ang="0" scaled="1"/>
            </a:gradFill>
            <a:ln w="9525" algn="ctr">
              <a:noFill/>
              <a:round/>
              <a:headEnd/>
              <a:tailEnd/>
            </a:ln>
          </p:spPr>
          <p:txBody>
            <a:bodyPr wrap="none" anchor="ctr"/>
            <a:lstStyle/>
            <a:p>
              <a:endParaRPr lang="zh-CN" altLang="en-US">
                <a:ea typeface="宋体" pitchFamily="2" charset="-122"/>
              </a:endParaRPr>
            </a:p>
          </p:txBody>
        </p:sp>
        <p:sp>
          <p:nvSpPr>
            <p:cNvPr id="19" name="AutoShape 8"/>
            <p:cNvSpPr>
              <a:spLocks noChangeArrowheads="1"/>
            </p:cNvSpPr>
            <p:nvPr/>
          </p:nvSpPr>
          <p:spPr bwMode="ltGray">
            <a:xfrm>
              <a:off x="473" y="272"/>
              <a:ext cx="1159" cy="1539"/>
            </a:xfrm>
            <a:prstGeom prst="can">
              <a:avLst>
                <a:gd name="adj" fmla="val 33197"/>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0" scaled="1"/>
            </a:gradFill>
            <a:ln w="9525">
              <a:noFill/>
              <a:round/>
              <a:headEnd/>
              <a:tailEnd/>
            </a:ln>
            <a:effectLst/>
          </p:spPr>
          <p:txBody>
            <a:bodyPr wrap="none" anchor="ctr"/>
            <a:lstStyle/>
            <a:p>
              <a:endParaRPr lang="zh-CN" altLang="en-US">
                <a:ea typeface="宋体" pitchFamily="2" charset="-122"/>
              </a:endParaRPr>
            </a:p>
          </p:txBody>
        </p:sp>
      </p:grpSp>
      <p:grpSp>
        <p:nvGrpSpPr>
          <p:cNvPr id="20" name="Group 9"/>
          <p:cNvGrpSpPr>
            <a:grpSpLocks/>
          </p:cNvGrpSpPr>
          <p:nvPr/>
        </p:nvGrpSpPr>
        <p:grpSpPr bwMode="auto">
          <a:xfrm>
            <a:off x="6588224" y="1916832"/>
            <a:ext cx="2295525" cy="1365250"/>
            <a:chOff x="471" y="272"/>
            <a:chExt cx="1161" cy="1539"/>
          </a:xfrm>
        </p:grpSpPr>
        <p:sp>
          <p:nvSpPr>
            <p:cNvPr id="21" name="Oval 10"/>
            <p:cNvSpPr>
              <a:spLocks noChangeArrowheads="1"/>
            </p:cNvSpPr>
            <p:nvPr/>
          </p:nvSpPr>
          <p:spPr bwMode="ltGray">
            <a:xfrm>
              <a:off x="471" y="1438"/>
              <a:ext cx="1159" cy="362"/>
            </a:xfrm>
            <a:prstGeom prst="ellipse">
              <a:avLst/>
            </a:prstGeom>
            <a:gradFill rotWithShape="1">
              <a:gsLst>
                <a:gs pos="0">
                  <a:srgbClr val="C1CF9D"/>
                </a:gs>
                <a:gs pos="50000">
                  <a:srgbClr val="E5EBD5"/>
                </a:gs>
                <a:gs pos="100000">
                  <a:srgbClr val="C1CF9D"/>
                </a:gs>
              </a:gsLst>
              <a:lin ang="0" scaled="1"/>
            </a:gradFill>
            <a:ln w="9525" algn="ctr">
              <a:noFill/>
              <a:round/>
              <a:headEnd/>
              <a:tailEnd/>
            </a:ln>
          </p:spPr>
          <p:txBody>
            <a:bodyPr wrap="none" anchor="ctr"/>
            <a:lstStyle/>
            <a:p>
              <a:endParaRPr lang="zh-CN" altLang="en-US">
                <a:ea typeface="宋体" pitchFamily="2" charset="-122"/>
              </a:endParaRPr>
            </a:p>
          </p:txBody>
        </p:sp>
        <p:sp>
          <p:nvSpPr>
            <p:cNvPr id="22" name="AutoShape 11"/>
            <p:cNvSpPr>
              <a:spLocks noChangeArrowheads="1"/>
            </p:cNvSpPr>
            <p:nvPr/>
          </p:nvSpPr>
          <p:spPr bwMode="ltGray">
            <a:xfrm>
              <a:off x="473" y="272"/>
              <a:ext cx="1159" cy="1539"/>
            </a:xfrm>
            <a:prstGeom prst="can">
              <a:avLst>
                <a:gd name="adj" fmla="val 33197"/>
              </a:avLst>
            </a:prstGeom>
            <a:gradFill rotWithShape="1">
              <a:gsLst>
                <a:gs pos="0">
                  <a:schemeClr val="accent2">
                    <a:gamma/>
                    <a:shade val="46275"/>
                    <a:invGamma/>
                  </a:schemeClr>
                </a:gs>
                <a:gs pos="50000">
                  <a:schemeClr val="accent2">
                    <a:alpha val="50000"/>
                  </a:schemeClr>
                </a:gs>
                <a:gs pos="100000">
                  <a:schemeClr val="accent2">
                    <a:gamma/>
                    <a:shade val="46275"/>
                    <a:invGamma/>
                  </a:schemeClr>
                </a:gs>
              </a:gsLst>
              <a:lin ang="0" scaled="1"/>
            </a:gradFill>
            <a:ln w="9525">
              <a:noFill/>
              <a:round/>
              <a:headEnd/>
              <a:tailEnd/>
            </a:ln>
            <a:effectLst/>
          </p:spPr>
          <p:txBody>
            <a:bodyPr wrap="none" anchor="ctr"/>
            <a:lstStyle/>
            <a:p>
              <a:endParaRPr lang="zh-CN" altLang="en-US">
                <a:ea typeface="宋体" pitchFamily="2" charset="-122"/>
              </a:endParaRPr>
            </a:p>
          </p:txBody>
        </p:sp>
      </p:grpSp>
      <p:sp>
        <p:nvSpPr>
          <p:cNvPr id="26" name="Rectangle 25"/>
          <p:cNvSpPr/>
          <p:nvPr/>
        </p:nvSpPr>
        <p:spPr>
          <a:xfrm>
            <a:off x="6750420" y="2422629"/>
            <a:ext cx="2214068" cy="646331"/>
          </a:xfrm>
          <a:prstGeom prst="rect">
            <a:avLst/>
          </a:prstGeom>
        </p:spPr>
        <p:txBody>
          <a:bodyPr wrap="none">
            <a:spAutoFit/>
          </a:bodyPr>
          <a:lstStyle/>
          <a:p>
            <a:pPr algn="ctr"/>
            <a:r>
              <a:rPr lang="ar-TN" b="1" dirty="0" smtClean="0"/>
              <a:t>تحديد المسائل ذات </a:t>
            </a:r>
            <a:endParaRPr lang="fr-FR" b="1" dirty="0" smtClean="0"/>
          </a:p>
          <a:p>
            <a:pPr algn="ctr"/>
            <a:r>
              <a:rPr lang="ar-TN" b="1" dirty="0" smtClean="0"/>
              <a:t>الطبيعة العلمية لدى التلاميذ</a:t>
            </a:r>
            <a:endParaRPr lang="fr-FR" dirty="0"/>
          </a:p>
        </p:txBody>
      </p:sp>
      <p:sp>
        <p:nvSpPr>
          <p:cNvPr id="27" name="Rectangle 26"/>
          <p:cNvSpPr/>
          <p:nvPr/>
        </p:nvSpPr>
        <p:spPr>
          <a:xfrm>
            <a:off x="6948264" y="3861048"/>
            <a:ext cx="1792478" cy="646331"/>
          </a:xfrm>
          <a:prstGeom prst="rect">
            <a:avLst/>
          </a:prstGeom>
        </p:spPr>
        <p:txBody>
          <a:bodyPr wrap="none">
            <a:spAutoFit/>
          </a:bodyPr>
          <a:lstStyle/>
          <a:p>
            <a:pPr>
              <a:buFontTx/>
              <a:buChar char="-"/>
            </a:pPr>
            <a:r>
              <a:rPr lang="ar-TN" b="1" dirty="0" smtClean="0"/>
              <a:t>التفسير العلمي </a:t>
            </a:r>
            <a:endParaRPr lang="fr-FR" b="1" dirty="0" smtClean="0"/>
          </a:p>
          <a:p>
            <a:pPr>
              <a:buFontTx/>
              <a:buChar char="-"/>
            </a:pPr>
            <a:r>
              <a:rPr lang="ar-TN" b="1" dirty="0" smtClean="0"/>
              <a:t>للظواهر لدى التلاميذ</a:t>
            </a:r>
            <a:endParaRPr lang="fr-FR" dirty="0"/>
          </a:p>
        </p:txBody>
      </p:sp>
      <p:sp>
        <p:nvSpPr>
          <p:cNvPr id="28" name="Rectangle 27"/>
          <p:cNvSpPr/>
          <p:nvPr/>
        </p:nvSpPr>
        <p:spPr>
          <a:xfrm>
            <a:off x="7020272" y="5374957"/>
            <a:ext cx="1736373" cy="646331"/>
          </a:xfrm>
          <a:prstGeom prst="rect">
            <a:avLst/>
          </a:prstGeom>
        </p:spPr>
        <p:txBody>
          <a:bodyPr wrap="none">
            <a:spAutoFit/>
          </a:bodyPr>
          <a:lstStyle/>
          <a:p>
            <a:pPr>
              <a:buFontTx/>
              <a:buChar char="-"/>
            </a:pPr>
            <a:r>
              <a:rPr lang="ar-TN" b="1" dirty="0" smtClean="0"/>
              <a:t>استعمال الوضوح</a:t>
            </a:r>
            <a:endParaRPr lang="fr-FR" b="1" dirty="0" smtClean="0"/>
          </a:p>
          <a:p>
            <a:pPr>
              <a:buFontTx/>
              <a:buChar char="-"/>
            </a:pPr>
            <a:r>
              <a:rPr lang="ar-TN" b="1" dirty="0" smtClean="0"/>
              <a:t> العلمي لدى التلاميذ</a:t>
            </a:r>
            <a:endParaRPr lang="fr-FR" dirty="0"/>
          </a:p>
        </p:txBody>
      </p:sp>
      <p:sp>
        <p:nvSpPr>
          <p:cNvPr id="29" name="Rectangle 28"/>
          <p:cNvSpPr/>
          <p:nvPr/>
        </p:nvSpPr>
        <p:spPr>
          <a:xfrm>
            <a:off x="1403648" y="2483604"/>
            <a:ext cx="4653838" cy="369332"/>
          </a:xfrm>
          <a:prstGeom prst="rect">
            <a:avLst/>
          </a:prstGeom>
        </p:spPr>
        <p:txBody>
          <a:bodyPr wrap="none">
            <a:spAutoFit/>
          </a:bodyPr>
          <a:lstStyle/>
          <a:p>
            <a:r>
              <a:rPr lang="ar-TN" b="1" dirty="0" smtClean="0"/>
              <a:t>مع اندونيسيا، قبل </a:t>
            </a:r>
            <a:r>
              <a:rPr lang="ar-TN" b="1" dirty="0" err="1" smtClean="0"/>
              <a:t>اذربيدجان</a:t>
            </a:r>
            <a:r>
              <a:rPr lang="ar-TN" b="1" dirty="0" smtClean="0"/>
              <a:t> وقطر </a:t>
            </a:r>
            <a:r>
              <a:rPr lang="ar-TN" b="1" dirty="0" err="1" smtClean="0"/>
              <a:t>وكرقيزستان</a:t>
            </a:r>
            <a:r>
              <a:rPr lang="fr-FR" b="1" dirty="0" smtClean="0"/>
              <a:t> </a:t>
            </a:r>
            <a:r>
              <a:rPr lang="en-US" b="1" dirty="0" smtClean="0"/>
              <a:t>54 </a:t>
            </a:r>
            <a:r>
              <a:rPr lang="ar-TN" b="1" dirty="0" smtClean="0"/>
              <a:t>الترتيب</a:t>
            </a:r>
            <a:endParaRPr lang="fr-FR" b="1" dirty="0"/>
          </a:p>
        </p:txBody>
      </p:sp>
      <p:sp>
        <p:nvSpPr>
          <p:cNvPr id="31" name="Rectangle 30"/>
          <p:cNvSpPr/>
          <p:nvPr/>
        </p:nvSpPr>
        <p:spPr>
          <a:xfrm>
            <a:off x="2610394" y="3923764"/>
            <a:ext cx="3329758" cy="369332"/>
          </a:xfrm>
          <a:prstGeom prst="rect">
            <a:avLst/>
          </a:prstGeom>
        </p:spPr>
        <p:txBody>
          <a:bodyPr wrap="none">
            <a:spAutoFit/>
          </a:bodyPr>
          <a:lstStyle/>
          <a:p>
            <a:r>
              <a:rPr lang="ar-TN" b="1" dirty="0" smtClean="0"/>
              <a:t>قبل </a:t>
            </a:r>
            <a:r>
              <a:rPr lang="ar-TN" b="1" dirty="0" err="1" smtClean="0"/>
              <a:t>كولمبيا</a:t>
            </a:r>
            <a:r>
              <a:rPr lang="ar-TN" b="1" dirty="0" smtClean="0"/>
              <a:t> وقطر </a:t>
            </a:r>
            <a:r>
              <a:rPr lang="ar-TN" b="1" dirty="0" err="1" smtClean="0"/>
              <a:t>وكرقيزستان</a:t>
            </a:r>
            <a:r>
              <a:rPr lang="fr-FR" b="1" dirty="0" smtClean="0"/>
              <a:t> </a:t>
            </a:r>
            <a:r>
              <a:rPr lang="en-US" b="1" dirty="0" smtClean="0"/>
              <a:t>55 </a:t>
            </a:r>
            <a:r>
              <a:rPr lang="ar-TN" b="1" dirty="0" smtClean="0"/>
              <a:t>الترتيب</a:t>
            </a:r>
            <a:endParaRPr lang="fr-FR" b="1" dirty="0"/>
          </a:p>
        </p:txBody>
      </p:sp>
      <p:sp>
        <p:nvSpPr>
          <p:cNvPr id="32" name="Rectangle 31"/>
          <p:cNvSpPr/>
          <p:nvPr/>
        </p:nvSpPr>
        <p:spPr>
          <a:xfrm>
            <a:off x="1475656" y="5363924"/>
            <a:ext cx="4732386" cy="369332"/>
          </a:xfrm>
          <a:prstGeom prst="rect">
            <a:avLst/>
          </a:prstGeom>
        </p:spPr>
        <p:txBody>
          <a:bodyPr wrap="none">
            <a:spAutoFit/>
          </a:bodyPr>
          <a:lstStyle/>
          <a:p>
            <a:r>
              <a:rPr lang="ar-TN" b="1" dirty="0" smtClean="0"/>
              <a:t>مع البرازيل، قبل </a:t>
            </a:r>
            <a:r>
              <a:rPr lang="ar-TN" b="1" dirty="0" err="1" smtClean="0"/>
              <a:t>اذرابيدجان</a:t>
            </a:r>
            <a:r>
              <a:rPr lang="ar-TN" b="1" dirty="0" smtClean="0"/>
              <a:t> وقطر </a:t>
            </a:r>
            <a:r>
              <a:rPr lang="ar-TN" b="1" dirty="0" err="1" smtClean="0"/>
              <a:t>وكرقيزستان</a:t>
            </a:r>
            <a:r>
              <a:rPr lang="fr-FR" b="1" dirty="0" smtClean="0"/>
              <a:t> </a:t>
            </a:r>
            <a:r>
              <a:rPr lang="en-US" b="1" dirty="0" smtClean="0"/>
              <a:t>54 </a:t>
            </a:r>
            <a:r>
              <a:rPr lang="ar-TN" b="1" dirty="0" smtClean="0"/>
              <a:t>الترتيب</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ppt_x"/>
                                          </p:val>
                                        </p:tav>
                                        <p:tav tm="100000">
                                          <p:val>
                                            <p:strVal val="#ppt_x"/>
                                          </p:val>
                                        </p:tav>
                                      </p:tavLst>
                                    </p:anim>
                                    <p:anim calcmode="lin" valueType="num">
                                      <p:cBhvr additive="base">
                                        <p:cTn id="24" dur="500" fill="hold"/>
                                        <p:tgtEl>
                                          <p:spTgt spid="2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endParaRPr lang="ar-TN" dirty="0" smtClean="0"/>
          </a:p>
          <a:p>
            <a:pPr algn="r" rtl="1"/>
            <a:r>
              <a:rPr lang="ar-TN" dirty="0" smtClean="0"/>
              <a:t>وعلى طريق البحث والدّراسة </a:t>
            </a:r>
            <a:r>
              <a:rPr lang="ar-TN" b="1" u="sng" dirty="0" smtClean="0"/>
              <a:t>من أجل رؤية نظام تربوي جديد وناجع</a:t>
            </a:r>
            <a:r>
              <a:rPr lang="ar-TN" dirty="0" smtClean="0"/>
              <a:t>، نتطلّع ونتعرّف فيما يلي </a:t>
            </a:r>
            <a:r>
              <a:rPr lang="ar-TN" b="1" u="sng" dirty="0" smtClean="0"/>
              <a:t>لبعض النّماذج والنّظم التّربويّة من العالم المشهود لها بالنّجاح</a:t>
            </a:r>
            <a:r>
              <a:rPr lang="ar-TN" dirty="0" smtClean="0"/>
              <a:t>،وذلك في سبيل الملاحظة وتبيّن </a:t>
            </a:r>
            <a:r>
              <a:rPr lang="ar-TN" b="1" u="sng" dirty="0" smtClean="0"/>
              <a:t>الخاصيّات</a:t>
            </a:r>
            <a:r>
              <a:rPr lang="ar-TN" dirty="0" smtClean="0"/>
              <a:t> المميّزة لهذه النّظم وسعيا لتعرّف وإبراز بعض </a:t>
            </a:r>
            <a:r>
              <a:rPr lang="ar-TN" b="1" u="sng" dirty="0" smtClean="0"/>
              <a:t>العوامل المسبّبة لذلك النّجاح</a:t>
            </a:r>
            <a:r>
              <a:rPr lang="ar-TN" dirty="0" smtClean="0"/>
              <a:t>..</a:t>
            </a:r>
            <a:endParaRPr lang="fr-FR" dirty="0"/>
          </a:p>
        </p:txBody>
      </p:sp>
      <p:sp>
        <p:nvSpPr>
          <p:cNvPr id="4" name="Rectangle 3"/>
          <p:cNvSpPr/>
          <p:nvPr/>
        </p:nvSpPr>
        <p:spPr>
          <a:xfrm>
            <a:off x="827584" y="404664"/>
            <a:ext cx="6048672" cy="584775"/>
          </a:xfrm>
          <a:prstGeom prst="rect">
            <a:avLst/>
          </a:prstGeom>
        </p:spPr>
        <p:txBody>
          <a:bodyPr wrap="square">
            <a:spAutoFit/>
          </a:bodyPr>
          <a:lstStyle/>
          <a:p>
            <a:pPr algn="ctr"/>
            <a:r>
              <a:rPr lang="ar-TN" sz="3200" b="1" dirty="0" smtClean="0">
                <a:ln w="1905">
                  <a:solidFill>
                    <a:schemeClr val="tx2">
                      <a:lumMod val="75000"/>
                    </a:schemeClr>
                  </a:solidFill>
                </a:ln>
                <a:solidFill>
                  <a:srgbClr val="FF0000"/>
                </a:solidFill>
                <a:effectLst>
                  <a:innerShdw blurRad="69850" dist="43180" dir="5400000">
                    <a:srgbClr val="000000">
                      <a:alpha val="65000"/>
                    </a:srgbClr>
                  </a:innerShdw>
                </a:effectLst>
              </a:rPr>
              <a:t>نماذج تربويّة ناجحة في العالم</a:t>
            </a:r>
            <a:endParaRPr lang="fr-FR" sz="32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1">
  <a:themeElements>
    <a:clrScheme name="587TGp_School_light 2">
      <a:dk1>
        <a:srgbClr val="000000"/>
      </a:dk1>
      <a:lt1>
        <a:srgbClr val="DCFCDE"/>
      </a:lt1>
      <a:dk2>
        <a:srgbClr val="000000"/>
      </a:dk2>
      <a:lt2>
        <a:srgbClr val="FFFFFF"/>
      </a:lt2>
      <a:accent1>
        <a:srgbClr val="AD6DD5"/>
      </a:accent1>
      <a:accent2>
        <a:srgbClr val="4AD828"/>
      </a:accent2>
      <a:accent3>
        <a:srgbClr val="EBFDEC"/>
      </a:accent3>
      <a:accent4>
        <a:srgbClr val="000000"/>
      </a:accent4>
      <a:accent5>
        <a:srgbClr val="D3BAE7"/>
      </a:accent5>
      <a:accent6>
        <a:srgbClr val="42C423"/>
      </a:accent6>
      <a:hlink>
        <a:srgbClr val="F8A858"/>
      </a:hlink>
      <a:folHlink>
        <a:srgbClr val="5FB5EF"/>
      </a:folHlink>
    </a:clrScheme>
    <a:fontScheme name="587TGp_School_ligh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87TGp_School_light 1">
        <a:dk1>
          <a:srgbClr val="000000"/>
        </a:dk1>
        <a:lt1>
          <a:srgbClr val="FFFFD9"/>
        </a:lt1>
        <a:dk2>
          <a:srgbClr val="000000"/>
        </a:dk2>
        <a:lt2>
          <a:srgbClr val="FFFFFF"/>
        </a:lt2>
        <a:accent1>
          <a:srgbClr val="6CD69C"/>
        </a:accent1>
        <a:accent2>
          <a:srgbClr val="33CCCC"/>
        </a:accent2>
        <a:accent3>
          <a:srgbClr val="FFFFE9"/>
        </a:accent3>
        <a:accent4>
          <a:srgbClr val="000000"/>
        </a:accent4>
        <a:accent5>
          <a:srgbClr val="BAE8CB"/>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87TGp_School_light 2">
        <a:dk1>
          <a:srgbClr val="000000"/>
        </a:dk1>
        <a:lt1>
          <a:srgbClr val="DCFCDE"/>
        </a:lt1>
        <a:dk2>
          <a:srgbClr val="000000"/>
        </a:dk2>
        <a:lt2>
          <a:srgbClr val="FFFFFF"/>
        </a:lt2>
        <a:accent1>
          <a:srgbClr val="AD6DD5"/>
        </a:accent1>
        <a:accent2>
          <a:srgbClr val="4AD828"/>
        </a:accent2>
        <a:accent3>
          <a:srgbClr val="EBFDEC"/>
        </a:accent3>
        <a:accent4>
          <a:srgbClr val="000000"/>
        </a:accent4>
        <a:accent5>
          <a:srgbClr val="D3BAE7"/>
        </a:accent5>
        <a:accent6>
          <a:srgbClr val="42C423"/>
        </a:accent6>
        <a:hlink>
          <a:srgbClr val="F8A858"/>
        </a:hlink>
        <a:folHlink>
          <a:srgbClr val="5FB5EF"/>
        </a:folHlink>
      </a:clrScheme>
      <a:clrMap bg1="lt1" tx1="dk1" bg2="lt2" tx2="dk2" accent1="accent1" accent2="accent2" accent3="accent3" accent4="accent4" accent5="accent5" accent6="accent6" hlink="hlink" folHlink="folHlink"/>
    </a:extraClrScheme>
    <a:extraClrScheme>
      <a:clrScheme name="587TGp_School_light 3">
        <a:dk1>
          <a:srgbClr val="000000"/>
        </a:dk1>
        <a:lt1>
          <a:srgbClr val="FCDCE7"/>
        </a:lt1>
        <a:dk2>
          <a:srgbClr val="000000"/>
        </a:dk2>
        <a:lt2>
          <a:srgbClr val="FFFFFF"/>
        </a:lt2>
        <a:accent1>
          <a:srgbClr val="65DADD"/>
        </a:accent1>
        <a:accent2>
          <a:srgbClr val="EB9F15"/>
        </a:accent2>
        <a:accent3>
          <a:srgbClr val="FDEBF1"/>
        </a:accent3>
        <a:accent4>
          <a:srgbClr val="000000"/>
        </a:accent4>
        <a:accent5>
          <a:srgbClr val="B8EAEB"/>
        </a:accent5>
        <a:accent6>
          <a:srgbClr val="D59012"/>
        </a:accent6>
        <a:hlink>
          <a:srgbClr val="B4D977"/>
        </a:hlink>
        <a:folHlink>
          <a:srgbClr val="F973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Thème1</Template>
  <TotalTime>6542</TotalTime>
  <Words>3542</Words>
  <Application>Microsoft Office PowerPoint</Application>
  <PresentationFormat>Affichage à l'écran (4:3)</PresentationFormat>
  <Paragraphs>577</Paragraphs>
  <Slides>59</Slides>
  <Notes>7</Notes>
  <HiddenSlides>0</HiddenSlides>
  <MMClips>0</MMClips>
  <ScaleCrop>false</ScaleCrop>
  <HeadingPairs>
    <vt:vector size="4" baseType="variant">
      <vt:variant>
        <vt:lpstr>Thème</vt:lpstr>
      </vt:variant>
      <vt:variant>
        <vt:i4>1</vt:i4>
      </vt:variant>
      <vt:variant>
        <vt:lpstr>Titres des diapositives</vt:lpstr>
      </vt:variant>
      <vt:variant>
        <vt:i4>59</vt:i4>
      </vt:variant>
    </vt:vector>
  </HeadingPairs>
  <TitlesOfParts>
    <vt:vector size="60" baseType="lpstr">
      <vt:lpstr>Thème1</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محطّات وتواريخ </vt:lpstr>
      <vt:lpstr>Diapositive 12</vt:lpstr>
      <vt:lpstr>Diapositive 13</vt:lpstr>
      <vt:lpstr>Diapositive 14</vt:lpstr>
      <vt:lpstr>Diapositive 15</vt:lpstr>
      <vt:lpstr>Diapositive 16</vt:lpstr>
      <vt:lpstr> الرّتب العشرة الأولى في تقيمات 2006 </vt:lpstr>
      <vt:lpstr>Diapositive 18</vt:lpstr>
      <vt:lpstr>Diapositive 19</vt:lpstr>
      <vt:lpstr>الممّيزات التّربويّة الهيكليّة</vt:lpstr>
      <vt:lpstr>Diapositive 21</vt:lpstr>
      <vt:lpstr>Diapositive 22</vt:lpstr>
      <vt:lpstr>Diapositive 23</vt:lpstr>
      <vt:lpstr>الاختبارات والتّقييم</vt:lpstr>
      <vt:lpstr>Diapositive 25</vt:lpstr>
      <vt:lpstr>من أبرز مبادئ وأسس الّتعليم الفنلندي</vt:lpstr>
      <vt:lpstr>Diapositive 27</vt:lpstr>
      <vt:lpstr>Diapositive 28</vt:lpstr>
      <vt:lpstr>Diapositive 29</vt:lpstr>
      <vt:lpstr>Diapositive 30</vt:lpstr>
      <vt:lpstr>Diapositive 31</vt:lpstr>
      <vt:lpstr>Diapositive 32</vt:lpstr>
      <vt:lpstr>Diapositive 33</vt:lpstr>
      <vt:lpstr>تنمية وتعليــــــــم</vt:lpstr>
      <vt:lpstr>Diapositive 35</vt:lpstr>
      <vt:lpstr>Diapositive 36</vt:lpstr>
      <vt:lpstr> الرّتب الثّلاثة الأولى في تقييمات 2006 </vt:lpstr>
      <vt:lpstr>الممّيزات التّربويّة والهيكليّة</vt:lpstr>
      <vt:lpstr>Diapositive 39</vt:lpstr>
      <vt:lpstr>Diapositive 40</vt:lpstr>
      <vt:lpstr>Diapositive 41</vt:lpstr>
      <vt:lpstr>Diapositive 42</vt:lpstr>
      <vt:lpstr>Diapositive 43</vt:lpstr>
      <vt:lpstr>الاختبارات والتّقييم</vt:lpstr>
      <vt:lpstr>مكانة المعلّم</vt:lpstr>
      <vt:lpstr>إعداد المعلّم</vt:lpstr>
      <vt:lpstr>Diapositive 47</vt:lpstr>
      <vt:lpstr>Diapositive 48</vt:lpstr>
      <vt:lpstr>القراءة وطرق دعمها لدى الكوريين</vt:lpstr>
      <vt:lpstr>Diapositive 50</vt:lpstr>
      <vt:lpstr>Diapositive 51</vt:lpstr>
      <vt:lpstr>تميّز وتفوّق</vt:lpstr>
      <vt:lpstr> الرّتب الستّة الأولى في تقييمات 2009 </vt:lpstr>
      <vt:lpstr>أبرز مميّزات التعليم  بسنغافورة</vt:lpstr>
      <vt:lpstr>Diapositive 55</vt:lpstr>
      <vt:lpstr>Diapositive 56</vt:lpstr>
      <vt:lpstr>ثلاث أولويات لنظام التعليم السنغافوري</vt:lpstr>
      <vt:lpstr>ما الذّي يجمع بين فنلندا وكوريا وسنغافورة</vt:lpstr>
      <vt:lpstr>إلى فرصة أسعد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ABDE ARRAOUF</dc:creator>
  <cp:lastModifiedBy>ABDE ARRAOUF</cp:lastModifiedBy>
  <cp:revision>165</cp:revision>
  <dcterms:created xsi:type="dcterms:W3CDTF">2011-12-05T18:38:05Z</dcterms:created>
  <dcterms:modified xsi:type="dcterms:W3CDTF">2011-12-17T01:03:45Z</dcterms:modified>
</cp:coreProperties>
</file>